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9144000" cy="6858000" type="screen4x3"/>
  <p:notesSz cx="9144000" cy="6858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24" y="-2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934" y="748941"/>
            <a:ext cx="7545070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omic Sans MS"/>
                <a:cs typeface="Comic Sans MS"/>
              </a:rPr>
              <a:t>Uses and Indication of  Radiological </a:t>
            </a:r>
            <a:r>
              <a:rPr sz="4400" spc="-5" dirty="0">
                <a:latin typeface="Comic Sans MS"/>
                <a:cs typeface="Comic Sans MS"/>
              </a:rPr>
              <a:t>Investigation</a:t>
            </a:r>
            <a:r>
              <a:rPr sz="4400" spc="-80" dirty="0">
                <a:latin typeface="Comic Sans MS"/>
                <a:cs typeface="Comic Sans MS"/>
              </a:rPr>
              <a:t> </a:t>
            </a:r>
            <a:r>
              <a:rPr sz="4400" spc="-5" dirty="0">
                <a:latin typeface="Comic Sans MS"/>
                <a:cs typeface="Comic Sans MS"/>
              </a:rPr>
              <a:t>in  </a:t>
            </a:r>
            <a:r>
              <a:rPr sz="4400" spc="-5" dirty="0" smtClean="0">
                <a:latin typeface="Comic Sans MS"/>
                <a:cs typeface="Comic Sans MS"/>
              </a:rPr>
              <a:t>Surgery</a:t>
            </a:r>
            <a:r>
              <a:rPr lang="en-US" sz="4400" spc="-5" dirty="0" smtClean="0">
                <a:latin typeface="Comic Sans MS"/>
                <a:cs typeface="Comic Sans MS"/>
              </a:rPr>
              <a:t/>
            </a:r>
            <a:br>
              <a:rPr lang="en-US" sz="4400" spc="-5" dirty="0" smtClean="0">
                <a:latin typeface="Comic Sans MS"/>
                <a:cs typeface="Comic Sans MS"/>
              </a:rPr>
            </a:br>
            <a:endParaRPr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648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5" dirty="0" smtClean="0">
                <a:solidFill>
                  <a:srgbClr val="FF0000"/>
                </a:solidFill>
                <a:latin typeface="Britannic Bold" pitchFamily="34" charset="0"/>
                <a:cs typeface="Comic Sans MS"/>
              </a:rPr>
              <a:t>BY</a:t>
            </a:r>
            <a:br>
              <a:rPr lang="en-US" sz="3200" spc="-5" dirty="0" smtClean="0">
                <a:solidFill>
                  <a:srgbClr val="FF0000"/>
                </a:solidFill>
                <a:latin typeface="Britannic Bold" pitchFamily="34" charset="0"/>
                <a:cs typeface="Comic Sans MS"/>
              </a:rPr>
            </a:br>
            <a:r>
              <a:rPr lang="en-US" sz="3200" spc="-5" dirty="0" smtClean="0">
                <a:solidFill>
                  <a:srgbClr val="FF0000"/>
                </a:solidFill>
                <a:latin typeface="Britannic Bold" pitchFamily="34" charset="0"/>
                <a:cs typeface="Comic Sans MS"/>
              </a:rPr>
              <a:t>MOHAMED ABDELGHANY ELSHERIF</a:t>
            </a:r>
            <a:endParaRPr lang="en-US" sz="32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569" y="461899"/>
            <a:ext cx="46088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5" dirty="0">
                <a:solidFill>
                  <a:srgbClr val="FF0000"/>
                </a:solidFill>
                <a:latin typeface="Carlito"/>
                <a:cs typeface="Carlito"/>
              </a:rPr>
              <a:t>Pneumoperitoneum</a:t>
            </a:r>
            <a:endParaRPr sz="36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7088" y="1600200"/>
            <a:ext cx="5449823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557" y="241553"/>
            <a:ext cx="49536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latin typeface="Carlito"/>
                <a:cs typeface="Carlito"/>
              </a:rPr>
              <a:t>Intestinal</a:t>
            </a:r>
            <a:r>
              <a:rPr sz="3600" b="0" spc="-10" dirty="0">
                <a:latin typeface="Carlito"/>
                <a:cs typeface="Carlito"/>
              </a:rPr>
              <a:t> Obstruction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50619"/>
            <a:ext cx="3852671" cy="4788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5171" y="1219200"/>
            <a:ext cx="3741420" cy="465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04635" y="6262827"/>
            <a:ext cx="1061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Carlito"/>
                <a:cs typeface="Carlito"/>
              </a:rPr>
              <a:t>V</a:t>
            </a:r>
            <a:r>
              <a:rPr sz="2400" spc="-5" dirty="0">
                <a:latin typeface="Carlito"/>
                <a:cs typeface="Carlito"/>
              </a:rPr>
              <a:t>ol</a:t>
            </a:r>
            <a:r>
              <a:rPr sz="2400" spc="-15" dirty="0">
                <a:latin typeface="Carlito"/>
                <a:cs typeface="Carlito"/>
              </a:rPr>
              <a:t>v</a:t>
            </a:r>
            <a:r>
              <a:rPr sz="2400" spc="-5" dirty="0">
                <a:latin typeface="Carlito"/>
                <a:cs typeface="Carlito"/>
              </a:rPr>
              <a:t>ulus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573" y="187197"/>
            <a:ext cx="45434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Carlito"/>
                <a:cs typeface="Carlito"/>
              </a:rPr>
              <a:t>Epidural</a:t>
            </a:r>
            <a:r>
              <a:rPr b="0" spc="-45" dirty="0">
                <a:latin typeface="Carlito"/>
                <a:cs typeface="Carlito"/>
              </a:rPr>
              <a:t> </a:t>
            </a:r>
            <a:r>
              <a:rPr b="0" spc="-15" dirty="0">
                <a:latin typeface="Carlito"/>
                <a:cs typeface="Carlito"/>
              </a:rPr>
              <a:t>Hematoma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1219200"/>
            <a:ext cx="4605528" cy="5341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1329" y="461899"/>
            <a:ext cx="463613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Subdural</a:t>
            </a:r>
            <a:r>
              <a:rPr b="0" spc="-50" dirty="0">
                <a:latin typeface="Carlito"/>
                <a:cs typeface="Carlito"/>
              </a:rPr>
              <a:t> </a:t>
            </a:r>
            <a:r>
              <a:rPr b="0" spc="-15" dirty="0">
                <a:latin typeface="Carlito"/>
                <a:cs typeface="Carlito"/>
              </a:rPr>
              <a:t>hematoma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800" y="1524000"/>
            <a:ext cx="5049011" cy="4998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3373" y="34239"/>
            <a:ext cx="393890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rlito"/>
                <a:cs typeface="Carlito"/>
              </a:rPr>
              <a:t>Pneumocephalus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066800"/>
            <a:ext cx="4876800" cy="5632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7428" y="2988691"/>
            <a:ext cx="3338829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CT </a:t>
            </a:r>
            <a:r>
              <a:rPr sz="2000" spc="-5" dirty="0">
                <a:latin typeface="Carlito"/>
                <a:cs typeface="Carlito"/>
              </a:rPr>
              <a:t>scan showing low density </a:t>
            </a:r>
            <a:r>
              <a:rPr sz="2000" dirty="0">
                <a:latin typeface="Carlito"/>
                <a:cs typeface="Carlito"/>
              </a:rPr>
              <a:t>air  in the </a:t>
            </a:r>
            <a:r>
              <a:rPr sz="2000" spc="-5" dirty="0">
                <a:latin typeface="Carlito"/>
                <a:cs typeface="Carlito"/>
              </a:rPr>
              <a:t>sulci of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brain </a:t>
            </a:r>
            <a:r>
              <a:rPr sz="2000" spc="-15" dirty="0">
                <a:latin typeface="Carlito"/>
                <a:cs typeface="Carlito"/>
              </a:rPr>
              <a:t>from </a:t>
            </a:r>
            <a:r>
              <a:rPr sz="2000" dirty="0">
                <a:latin typeface="Carlito"/>
                <a:cs typeface="Carlito"/>
              </a:rPr>
              <a:t>a  </a:t>
            </a:r>
            <a:r>
              <a:rPr sz="2000" spc="-5" dirty="0">
                <a:latin typeface="Carlito"/>
                <a:cs typeface="Carlito"/>
              </a:rPr>
              <a:t>basal </a:t>
            </a:r>
            <a:r>
              <a:rPr sz="2000" spc="-10" dirty="0">
                <a:latin typeface="Carlito"/>
                <a:cs typeface="Carlito"/>
              </a:rPr>
              <a:t>skull fracture involving </a:t>
            </a:r>
            <a:r>
              <a:rPr sz="2000" dirty="0">
                <a:latin typeface="Carlito"/>
                <a:cs typeface="Carlito"/>
              </a:rPr>
              <a:t>the  </a:t>
            </a:r>
            <a:r>
              <a:rPr sz="2000" spc="-5" dirty="0">
                <a:latin typeface="Carlito"/>
                <a:cs typeface="Carlito"/>
              </a:rPr>
              <a:t>sinuses.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1073" y="461899"/>
            <a:ext cx="146532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0" dirty="0">
                <a:latin typeface="Carlito"/>
                <a:cs typeface="Carlito"/>
              </a:rPr>
              <a:t>F</a:t>
            </a:r>
            <a:r>
              <a:rPr sz="4400" b="0" dirty="0">
                <a:latin typeface="Carlito"/>
                <a:cs typeface="Carlito"/>
              </a:rPr>
              <a:t>A</a:t>
            </a:r>
            <a:r>
              <a:rPr sz="4400" b="0" spc="-25" dirty="0">
                <a:latin typeface="Carlito"/>
                <a:cs typeface="Carlito"/>
              </a:rPr>
              <a:t>S</a:t>
            </a:r>
            <a:r>
              <a:rPr sz="4400" b="0" dirty="0">
                <a:latin typeface="Carlito"/>
                <a:cs typeface="Carlito"/>
              </a:rPr>
              <a:t>T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596505" cy="46275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91185" indent="-342900" algn="l" rtl="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Focused </a:t>
            </a:r>
            <a:r>
              <a:rPr sz="3200" spc="-5" dirty="0">
                <a:latin typeface="Carlito"/>
                <a:cs typeface="Carlito"/>
              </a:rPr>
              <a:t>Assessment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15" dirty="0">
                <a:latin typeface="Carlito"/>
                <a:cs typeface="Carlito"/>
              </a:rPr>
              <a:t>sonography </a:t>
            </a:r>
            <a:r>
              <a:rPr sz="3200" dirty="0">
                <a:latin typeface="Carlito"/>
                <a:cs typeface="Carlito"/>
              </a:rPr>
              <a:t>in  </a:t>
            </a:r>
            <a:r>
              <a:rPr sz="3200" spc="-10" dirty="0">
                <a:latin typeface="Carlito"/>
                <a:cs typeface="Carlito"/>
              </a:rPr>
              <a:t>trauma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View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included</a:t>
            </a:r>
          </a:p>
          <a:p>
            <a:pPr marL="756285" lvl="1" indent="-287020" algn="l" rtl="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Hepatorenal </a:t>
            </a:r>
            <a:r>
              <a:rPr sz="2800" spc="-10" dirty="0">
                <a:latin typeface="Carlito"/>
                <a:cs typeface="Carlito"/>
              </a:rPr>
              <a:t>recess </a:t>
            </a:r>
            <a:r>
              <a:rPr sz="2800" spc="-5" dirty="0">
                <a:latin typeface="Carlito"/>
                <a:cs typeface="Carlito"/>
              </a:rPr>
              <a:t>(morison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pouch)</a:t>
            </a:r>
            <a:endParaRPr sz="2800" dirty="0">
              <a:latin typeface="Carlito"/>
              <a:cs typeface="Carlito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Perisplenic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view</a:t>
            </a:r>
            <a:endParaRPr sz="2800" dirty="0">
              <a:latin typeface="Carlito"/>
              <a:cs typeface="Carlito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Subxiphoid pericardial </a:t>
            </a:r>
            <a:r>
              <a:rPr sz="2800" spc="-5" dirty="0">
                <a:latin typeface="Carlito"/>
                <a:cs typeface="Carlito"/>
              </a:rPr>
              <a:t>window </a:t>
            </a:r>
            <a:r>
              <a:rPr sz="2800" spc="-10" dirty="0">
                <a:latin typeface="Carlito"/>
                <a:cs typeface="Carlito"/>
              </a:rPr>
              <a:t>(douglas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pouch)</a:t>
            </a:r>
            <a:endParaRPr sz="2800" dirty="0">
              <a:latin typeface="Carlito"/>
              <a:cs typeface="Carlito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Suprapubic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window</a:t>
            </a:r>
            <a:endParaRPr sz="2800" dirty="0">
              <a:latin typeface="Carlito"/>
              <a:cs typeface="Carlito"/>
            </a:endParaRPr>
          </a:p>
          <a:p>
            <a:pPr marL="299085" indent="-287020" algn="l" rtl="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35" dirty="0">
                <a:latin typeface="Carlito"/>
                <a:cs typeface="Carlito"/>
              </a:rPr>
              <a:t>E-FAST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9367" y="126492"/>
            <a:ext cx="3837432" cy="3512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43600" y="3557396"/>
            <a:ext cx="164668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RUQ</a:t>
            </a:r>
            <a:r>
              <a:rPr sz="2000" b="1" spc="-9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view</a:t>
            </a:r>
            <a:endParaRPr sz="2000" b="1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26492"/>
            <a:ext cx="4355592" cy="6533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850891" y="4030979"/>
            <a:ext cx="3924300" cy="2813685"/>
            <a:chOff x="4850891" y="4030979"/>
            <a:chExt cx="3924300" cy="2813685"/>
          </a:xfrm>
        </p:grpSpPr>
        <p:sp>
          <p:nvSpPr>
            <p:cNvPr id="6" name="object 6"/>
            <p:cNvSpPr/>
            <p:nvPr/>
          </p:nvSpPr>
          <p:spPr>
            <a:xfrm>
              <a:off x="4850891" y="4030979"/>
              <a:ext cx="3924300" cy="2628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1911" y="6475475"/>
              <a:ext cx="2842260" cy="368935"/>
            </a:xfrm>
            <a:custGeom>
              <a:avLst/>
              <a:gdLst/>
              <a:ahLst/>
              <a:cxnLst/>
              <a:rect l="l" t="t" r="r" b="b"/>
              <a:pathLst>
                <a:path w="2842259" h="368934">
                  <a:moveTo>
                    <a:pt x="284226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842260" y="368808"/>
                  </a:lnTo>
                  <a:lnTo>
                    <a:pt x="2842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71540" y="6494475"/>
            <a:ext cx="26562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rlito"/>
                <a:cs typeface="Carlito"/>
              </a:rPr>
              <a:t>Free </a:t>
            </a:r>
            <a:r>
              <a:rPr sz="1200" b="1" spc="-5" dirty="0">
                <a:latin typeface="Carlito"/>
                <a:cs typeface="Carlito"/>
              </a:rPr>
              <a:t>fluid in morrison</a:t>
            </a:r>
            <a:r>
              <a:rPr sz="1200" b="1" spc="5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pouch</a:t>
            </a:r>
            <a:endParaRPr sz="1200" b="1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179" y="416051"/>
            <a:ext cx="3977640" cy="2651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9284" y="3276600"/>
            <a:ext cx="4011167" cy="3150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38600" y="6460642"/>
            <a:ext cx="5088381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FF0000"/>
                </a:solidFill>
                <a:latin typeface="Carlito"/>
                <a:cs typeface="Carlito"/>
              </a:rPr>
              <a:t>Blood </a:t>
            </a:r>
            <a:r>
              <a:rPr sz="1600" b="1" dirty="0">
                <a:solidFill>
                  <a:srgbClr val="FF0000"/>
                </a:solidFill>
                <a:latin typeface="Carlito"/>
                <a:cs typeface="Carlito"/>
              </a:rPr>
              <a:t>in </a:t>
            </a:r>
            <a:r>
              <a:rPr sz="1600" b="1" spc="-10" dirty="0">
                <a:solidFill>
                  <a:srgbClr val="FF0000"/>
                </a:solidFill>
                <a:latin typeface="Carlito"/>
                <a:cs typeface="Carlito"/>
              </a:rPr>
              <a:t>splenodiaphragmatic</a:t>
            </a:r>
            <a:r>
              <a:rPr sz="1600" b="1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rlito"/>
                <a:cs typeface="Carlito"/>
              </a:rPr>
              <a:t>recess</a:t>
            </a:r>
            <a:endParaRPr sz="1600" b="1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3243072"/>
            <a:ext cx="4594860" cy="3220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200" y="6466128"/>
            <a:ext cx="18804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rlito"/>
                <a:cs typeface="Carlito"/>
              </a:rPr>
              <a:t>LUQ</a:t>
            </a:r>
            <a:r>
              <a:rPr sz="1400" b="1" spc="-8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view</a:t>
            </a:r>
            <a:endParaRPr sz="1400" b="1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8179" y="274320"/>
            <a:ext cx="4503420" cy="3172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274320"/>
            <a:ext cx="4030979" cy="6045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4857" y="4050538"/>
            <a:ext cx="2122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rlito"/>
                <a:cs typeface="Carlito"/>
              </a:rPr>
              <a:t>Supra </a:t>
            </a:r>
            <a:r>
              <a:rPr sz="2400" spc="-5" dirty="0">
                <a:latin typeface="Carlito"/>
                <a:cs typeface="Carlito"/>
              </a:rPr>
              <a:t>pubic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view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298704"/>
            <a:ext cx="4285488" cy="642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0496" y="381000"/>
            <a:ext cx="3956304" cy="2987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18428" y="3901567"/>
            <a:ext cx="2744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rlito"/>
                <a:cs typeface="Carlito"/>
              </a:rPr>
              <a:t>Traumatic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tamponade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4729" y="339597"/>
            <a:ext cx="2037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rlito"/>
                <a:cs typeface="Carlito"/>
              </a:rPr>
              <a:t>OUTLINE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05458"/>
            <a:ext cx="8028305" cy="456406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Introduction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Diagnostic </a:t>
            </a:r>
            <a:r>
              <a:rPr sz="3200" dirty="0">
                <a:latin typeface="Carlito"/>
                <a:cs typeface="Carlito"/>
              </a:rPr>
              <a:t>modalities in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radiology</a:t>
            </a:r>
            <a:endParaRPr sz="3200" dirty="0">
              <a:latin typeface="Carlito"/>
              <a:cs typeface="Carlito"/>
            </a:endParaRPr>
          </a:p>
          <a:p>
            <a:pPr marL="355600" marR="793115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Role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radiological </a:t>
            </a:r>
            <a:r>
              <a:rPr sz="3200" dirty="0">
                <a:latin typeface="Carlito"/>
                <a:cs typeface="Carlito"/>
              </a:rPr>
              <a:t>imaging in </a:t>
            </a:r>
            <a:r>
              <a:rPr sz="3200" spc="-10" dirty="0">
                <a:latin typeface="Carlito"/>
                <a:cs typeface="Carlito"/>
              </a:rPr>
              <a:t>emergency  surgical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situation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Role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radiological </a:t>
            </a:r>
            <a:r>
              <a:rPr sz="3200" dirty="0">
                <a:latin typeface="Carlito"/>
                <a:cs typeface="Carlito"/>
              </a:rPr>
              <a:t>imaging in </a:t>
            </a:r>
            <a:r>
              <a:rPr sz="3200" spc="-5" dirty="0">
                <a:latin typeface="Carlito"/>
                <a:cs typeface="Carlito"/>
              </a:rPr>
              <a:t>elective </a:t>
            </a:r>
            <a:r>
              <a:rPr sz="3200" spc="-15" dirty="0">
                <a:latin typeface="Carlito"/>
                <a:cs typeface="Carlito"/>
              </a:rPr>
              <a:t>surgical  </a:t>
            </a:r>
            <a:r>
              <a:rPr sz="3200" spc="-5" dirty="0">
                <a:latin typeface="Carlito"/>
                <a:cs typeface="Carlito"/>
              </a:rPr>
              <a:t>situation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Conclusion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Reference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1" y="362457"/>
            <a:ext cx="5334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Indication </a:t>
            </a:r>
            <a:r>
              <a:rPr sz="4400" dirty="0"/>
              <a:t>of</a:t>
            </a:r>
            <a:r>
              <a:rPr sz="4400" spc="-130" dirty="0"/>
              <a:t> </a:t>
            </a:r>
            <a:r>
              <a:rPr sz="4400" spc="-80" dirty="0"/>
              <a:t>FAST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434580" cy="317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l" rtl="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Evaluation </a:t>
            </a:r>
            <a:r>
              <a:rPr sz="3200" dirty="0">
                <a:latin typeface="Carlito"/>
                <a:cs typeface="Carlito"/>
              </a:rPr>
              <a:t>of the </a:t>
            </a:r>
            <a:r>
              <a:rPr sz="3200" spc="-20" dirty="0">
                <a:latin typeface="Carlito"/>
                <a:cs typeface="Carlito"/>
              </a:rPr>
              <a:t>torso </a:t>
            </a:r>
            <a:r>
              <a:rPr sz="3200" spc="-25" dirty="0">
                <a:latin typeface="Carlito"/>
                <a:cs typeface="Carlito"/>
              </a:rPr>
              <a:t>for </a:t>
            </a:r>
            <a:r>
              <a:rPr sz="3200" spc="-10" dirty="0">
                <a:latin typeface="Carlito"/>
                <a:cs typeface="Carlito"/>
              </a:rPr>
              <a:t>free </a:t>
            </a:r>
            <a:r>
              <a:rPr sz="3200" spc="-5" dirty="0">
                <a:latin typeface="Carlito"/>
                <a:cs typeface="Carlito"/>
              </a:rPr>
              <a:t>fluid  suggesting </a:t>
            </a:r>
            <a:r>
              <a:rPr sz="3200" dirty="0">
                <a:latin typeface="Carlito"/>
                <a:cs typeface="Carlito"/>
              </a:rPr>
              <a:t>injury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peritoneal, pericardial,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pleural </a:t>
            </a:r>
            <a:r>
              <a:rPr sz="3200" spc="-10" dirty="0">
                <a:latin typeface="Carlito"/>
                <a:cs typeface="Carlito"/>
              </a:rPr>
              <a:t>cavities, </a:t>
            </a:r>
            <a:r>
              <a:rPr sz="3200" spc="-5" dirty="0">
                <a:latin typeface="Carlito"/>
                <a:cs typeface="Carlito"/>
              </a:rPr>
              <a:t>particularly </a:t>
            </a:r>
            <a:r>
              <a:rPr sz="3200" dirty="0">
                <a:latin typeface="Carlito"/>
                <a:cs typeface="Carlito"/>
              </a:rPr>
              <a:t>in</a:t>
            </a:r>
            <a:r>
              <a:rPr sz="3200" spc="10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trauma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Blunt </a:t>
            </a:r>
            <a:r>
              <a:rPr sz="3200" dirty="0">
                <a:latin typeface="Carlito"/>
                <a:cs typeface="Carlito"/>
              </a:rPr>
              <a:t>abdominal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trauma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Stable </a:t>
            </a:r>
            <a:r>
              <a:rPr sz="3200" spc="-10" dirty="0">
                <a:latin typeface="Carlito"/>
                <a:cs typeface="Carlito"/>
              </a:rPr>
              <a:t>penetrating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trauma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1" y="155524"/>
            <a:ext cx="3074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Carlito"/>
                <a:cs typeface="Carlito"/>
              </a:rPr>
              <a:t>Advantages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197" y="1378965"/>
            <a:ext cx="7781925" cy="5450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88265" indent="-342900" algn="l" rtl="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rlito"/>
                <a:cs typeface="Carlito"/>
              </a:rPr>
              <a:t>Decrease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time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diagnosis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10" dirty="0">
                <a:latin typeface="Carlito"/>
                <a:cs typeface="Carlito"/>
              </a:rPr>
              <a:t>acute  </a:t>
            </a:r>
            <a:r>
              <a:rPr sz="3200" dirty="0">
                <a:latin typeface="Carlito"/>
                <a:cs typeface="Carlito"/>
              </a:rPr>
              <a:t>abdominal injury in </a:t>
            </a:r>
            <a:r>
              <a:rPr sz="3200" spc="-10" dirty="0">
                <a:latin typeface="Carlito"/>
                <a:cs typeface="Carlito"/>
              </a:rPr>
              <a:t>blunt </a:t>
            </a:r>
            <a:r>
              <a:rPr sz="3200" dirty="0">
                <a:latin typeface="Carlito"/>
                <a:cs typeface="Carlito"/>
              </a:rPr>
              <a:t>abdominal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trauma</a:t>
            </a:r>
            <a:endParaRPr sz="3200" dirty="0">
              <a:latin typeface="Carlito"/>
              <a:cs typeface="Carlito"/>
            </a:endParaRPr>
          </a:p>
          <a:p>
            <a:pPr marL="381000" marR="3048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  <a:tab pos="903605" algn="l"/>
              </a:tabLst>
            </a:pPr>
            <a:r>
              <a:rPr sz="3200" spc="-10" dirty="0">
                <a:latin typeface="Carlito"/>
                <a:cs typeface="Carlito"/>
              </a:rPr>
              <a:t>Helps </a:t>
            </a:r>
            <a:r>
              <a:rPr sz="3200" spc="-15" dirty="0">
                <a:latin typeface="Carlito"/>
                <a:cs typeface="Carlito"/>
              </a:rPr>
              <a:t>accurately </a:t>
            </a:r>
            <a:r>
              <a:rPr sz="3200" spc="-5" dirty="0">
                <a:latin typeface="Carlito"/>
                <a:cs typeface="Carlito"/>
              </a:rPr>
              <a:t>diagnose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assess </a:t>
            </a:r>
            <a:r>
              <a:rPr sz="3200" spc="-10" dirty="0">
                <a:latin typeface="Carlito"/>
                <a:cs typeface="Carlito"/>
              </a:rPr>
              <a:t>degree  </a:t>
            </a:r>
            <a:r>
              <a:rPr sz="3200" spc="-5" dirty="0">
                <a:latin typeface="Carlito"/>
                <a:cs typeface="Carlito"/>
              </a:rPr>
              <a:t>of	</a:t>
            </a:r>
            <a:r>
              <a:rPr sz="3200" spc="-10" dirty="0">
                <a:latin typeface="Carlito"/>
                <a:cs typeface="Carlito"/>
              </a:rPr>
              <a:t>hemoperitoneum</a:t>
            </a:r>
            <a:endParaRPr sz="3200" dirty="0">
              <a:latin typeface="Carlito"/>
              <a:cs typeface="Carlito"/>
            </a:endParaRPr>
          </a:p>
          <a:p>
            <a:pPr marL="3810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15" dirty="0">
                <a:latin typeface="Carlito"/>
                <a:cs typeface="Carlito"/>
              </a:rPr>
              <a:t>Noninvasive</a:t>
            </a:r>
            <a:endParaRPr sz="3200" dirty="0">
              <a:latin typeface="Carlito"/>
              <a:cs typeface="Carlito"/>
            </a:endParaRPr>
          </a:p>
          <a:p>
            <a:pPr marL="381000" indent="-342900" algn="l" rtl="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rlito"/>
                <a:cs typeface="Carlito"/>
              </a:rPr>
              <a:t>Can be </a:t>
            </a:r>
            <a:r>
              <a:rPr sz="3200" spc="-25" dirty="0">
                <a:latin typeface="Carlito"/>
                <a:cs typeface="Carlito"/>
              </a:rPr>
              <a:t>intergrated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5" dirty="0">
                <a:latin typeface="Carlito"/>
                <a:cs typeface="Carlito"/>
              </a:rPr>
              <a:t>1</a:t>
            </a:r>
            <a:r>
              <a:rPr sz="3150" spc="7" baseline="25132" dirty="0">
                <a:latin typeface="Carlito"/>
                <a:cs typeface="Carlito"/>
              </a:rPr>
              <a:t>0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5" dirty="0">
                <a:latin typeface="Carlito"/>
                <a:cs typeface="Carlito"/>
              </a:rPr>
              <a:t>2</a:t>
            </a:r>
            <a:r>
              <a:rPr sz="3150" spc="7" baseline="25132" dirty="0">
                <a:latin typeface="Carlito"/>
                <a:cs typeface="Carlito"/>
              </a:rPr>
              <a:t>0</a:t>
            </a:r>
            <a:r>
              <a:rPr sz="3150" spc="104" baseline="25132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survey</a:t>
            </a:r>
            <a:endParaRPr sz="3200" dirty="0">
              <a:latin typeface="Carlito"/>
              <a:cs typeface="Carlito"/>
            </a:endParaRPr>
          </a:p>
          <a:p>
            <a:pPr marL="3810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rlito"/>
                <a:cs typeface="Carlito"/>
              </a:rPr>
              <a:t>Can </a:t>
            </a:r>
            <a:r>
              <a:rPr sz="3200" dirty="0">
                <a:latin typeface="Carlito"/>
                <a:cs typeface="Carlito"/>
              </a:rPr>
              <a:t>be </a:t>
            </a:r>
            <a:r>
              <a:rPr sz="3200" spc="-15" dirty="0">
                <a:latin typeface="Carlito"/>
                <a:cs typeface="Carlito"/>
              </a:rPr>
              <a:t>performed </a:t>
            </a:r>
            <a:r>
              <a:rPr sz="3200" spc="-35" dirty="0">
                <a:latin typeface="Carlito"/>
                <a:cs typeface="Carlito"/>
              </a:rPr>
              <a:t>quickly,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0" dirty="0">
                <a:latin typeface="Carlito"/>
                <a:cs typeface="Carlito"/>
              </a:rPr>
              <a:t>clinical</a:t>
            </a:r>
            <a:r>
              <a:rPr sz="3200" spc="8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arena</a:t>
            </a:r>
            <a:endParaRPr sz="3200" dirty="0">
              <a:latin typeface="Carlito"/>
              <a:cs typeface="Carlito"/>
            </a:endParaRPr>
          </a:p>
          <a:p>
            <a:pPr marL="3810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30" dirty="0">
                <a:latin typeface="Carlito"/>
                <a:cs typeface="Carlito"/>
              </a:rPr>
              <a:t>Safe for </a:t>
            </a:r>
            <a:r>
              <a:rPr sz="3200" spc="-10" dirty="0">
                <a:latin typeface="Carlito"/>
                <a:cs typeface="Carlito"/>
              </a:rPr>
              <a:t>children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pregnant</a:t>
            </a:r>
            <a:r>
              <a:rPr sz="3200" spc="7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woman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638" y="1669745"/>
            <a:ext cx="802068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0" marR="5080" indent="-2254885">
              <a:lnSpc>
                <a:spcPct val="100000"/>
              </a:lnSpc>
              <a:spcBef>
                <a:spcPts val="95"/>
              </a:spcBef>
            </a:pP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Role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of Radiological Imaging in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Elective  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surgical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 situation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44" y="3973448"/>
            <a:ext cx="2511756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 algn="l" rtl="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Plain</a:t>
            </a:r>
            <a:endParaRPr sz="2800" dirty="0">
              <a:latin typeface="Carlito"/>
              <a:cs typeface="Carlito"/>
            </a:endParaRPr>
          </a:p>
          <a:p>
            <a:pPr marL="354965" indent="-342900" algn="l" rtl="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spc="-25" dirty="0">
                <a:latin typeface="Carlito"/>
                <a:cs typeface="Carlito"/>
              </a:rPr>
              <a:t>contrast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57556"/>
            <a:ext cx="3733800" cy="3450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00" y="257556"/>
            <a:ext cx="2825496" cy="3768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456" y="3765803"/>
            <a:ext cx="2994769" cy="304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3948682"/>
            <a:ext cx="2705100" cy="2909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6550" y="461899"/>
            <a:ext cx="41338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rlito"/>
                <a:cs typeface="Carlito"/>
              </a:rPr>
              <a:t>Pneumothorax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800" y="1600200"/>
            <a:ext cx="4038600" cy="4817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3208" y="247650"/>
            <a:ext cx="50393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40" dirty="0">
                <a:latin typeface="Carlito"/>
                <a:cs typeface="Carlito"/>
              </a:rPr>
              <a:t>X-ray</a:t>
            </a:r>
            <a:r>
              <a:rPr sz="2800" b="0" spc="-35" dirty="0">
                <a:latin typeface="Carlito"/>
                <a:cs typeface="Carlito"/>
              </a:rPr>
              <a:t> </a:t>
            </a:r>
            <a:r>
              <a:rPr sz="2800" b="0" spc="-5" dirty="0">
                <a:latin typeface="Carlito"/>
                <a:cs typeface="Carlito"/>
              </a:rPr>
              <a:t>Abdomen/Pelvis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9016" y="1598676"/>
            <a:ext cx="4087367" cy="4527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426463"/>
            <a:ext cx="4191000" cy="4786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1238" y="164084"/>
            <a:ext cx="50768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Carlito"/>
                <a:cs typeface="Carlito"/>
              </a:rPr>
              <a:t>Small </a:t>
            </a:r>
            <a:r>
              <a:rPr sz="2800" b="0" spc="-20" dirty="0">
                <a:latin typeface="Carlito"/>
                <a:cs typeface="Carlito"/>
              </a:rPr>
              <a:t>Bowel</a:t>
            </a:r>
            <a:r>
              <a:rPr sz="2800" b="0" spc="-45" dirty="0">
                <a:latin typeface="Carlito"/>
                <a:cs typeface="Carlito"/>
              </a:rPr>
              <a:t> </a:t>
            </a:r>
            <a:r>
              <a:rPr sz="2800" b="0" spc="-10" dirty="0">
                <a:latin typeface="Carlito"/>
                <a:cs typeface="Carlito"/>
              </a:rPr>
              <a:t>Obstruction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254252"/>
            <a:ext cx="3994404" cy="5202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9347" y="1179575"/>
            <a:ext cx="3997452" cy="520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762000"/>
            <a:ext cx="40767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5844" y="5500827"/>
            <a:ext cx="1716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Paralytic</a:t>
            </a:r>
            <a:r>
              <a:rPr sz="2400" spc="-114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ileus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1999" y="143286"/>
            <a:ext cx="4260179" cy="2839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5684" y="3061842"/>
            <a:ext cx="2922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latin typeface="Carlito"/>
                <a:cs typeface="Carlito"/>
              </a:rPr>
              <a:t>Pancreatic</a:t>
            </a:r>
            <a:r>
              <a:rPr sz="2400" b="0" spc="-70" dirty="0">
                <a:latin typeface="Carlito"/>
                <a:cs typeface="Carlito"/>
              </a:rPr>
              <a:t> </a:t>
            </a:r>
            <a:r>
              <a:rPr sz="2400" b="0" spc="-5" dirty="0">
                <a:latin typeface="Carlito"/>
                <a:cs typeface="Carlito"/>
              </a:rPr>
              <a:t>calcification.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0471" y="3509771"/>
            <a:ext cx="3235452" cy="2840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2901" y="6364630"/>
            <a:ext cx="4185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Calcified </a:t>
            </a:r>
            <a:r>
              <a:rPr sz="2400" spc="-5" dirty="0">
                <a:latin typeface="Carlito"/>
                <a:cs typeface="Carlito"/>
              </a:rPr>
              <a:t>mesenteric </a:t>
            </a:r>
            <a:r>
              <a:rPr sz="2400" dirty="0">
                <a:latin typeface="Carlito"/>
                <a:cs typeface="Carlito"/>
              </a:rPr>
              <a:t>lymph</a:t>
            </a:r>
            <a:r>
              <a:rPr sz="2400" spc="-1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nodes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4502" y="0"/>
            <a:ext cx="225615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35" dirty="0">
                <a:latin typeface="Carlito"/>
                <a:cs typeface="Carlito"/>
              </a:rPr>
              <a:t>X-ray</a:t>
            </a:r>
            <a:r>
              <a:rPr sz="3200" b="0" spc="-90" dirty="0">
                <a:latin typeface="Carlito"/>
                <a:cs typeface="Carlito"/>
              </a:rPr>
              <a:t> </a:t>
            </a:r>
            <a:r>
              <a:rPr sz="3200" b="0" spc="-15" dirty="0">
                <a:latin typeface="Carlito"/>
                <a:cs typeface="Carlito"/>
              </a:rPr>
              <a:t>KUB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0" y="838200"/>
            <a:ext cx="4975859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21755" y="6182359"/>
            <a:ext cx="202501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latin typeface="Carlito"/>
                <a:cs typeface="Carlito"/>
              </a:rPr>
              <a:t>Bladder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stone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937" y="6106159"/>
            <a:ext cx="25908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latin typeface="Carlito"/>
                <a:cs typeface="Carlito"/>
              </a:rPr>
              <a:t>Staghorn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Calculus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990600"/>
            <a:ext cx="3441191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66700"/>
            <a:ext cx="4038600" cy="518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4400" y="199644"/>
            <a:ext cx="4369308" cy="5512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-47752" y="5958027"/>
            <a:ext cx="46197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Calcified abdominal aortic</a:t>
            </a:r>
            <a:r>
              <a:rPr sz="2000" b="1" spc="-1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aneurysm</a:t>
            </a:r>
            <a:endParaRPr sz="2000" b="1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9783" y="5953150"/>
            <a:ext cx="25311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rlito"/>
                <a:cs typeface="Carlito"/>
              </a:rPr>
              <a:t>Adrenal</a:t>
            </a:r>
            <a:r>
              <a:rPr sz="2000" b="1" spc="-7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calcification</a:t>
            </a:r>
            <a:endParaRPr sz="2000" b="1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457" y="461899"/>
            <a:ext cx="564007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10" dirty="0">
                <a:solidFill>
                  <a:srgbClr val="FF0000"/>
                </a:solidFill>
                <a:latin typeface="Carlito"/>
                <a:cs typeface="Carlito"/>
              </a:rPr>
              <a:t>Best practice </a:t>
            </a:r>
            <a:r>
              <a:rPr sz="3600" b="0" spc="-40" dirty="0">
                <a:solidFill>
                  <a:srgbClr val="FF0000"/>
                </a:solidFill>
                <a:latin typeface="Carlito"/>
                <a:cs typeface="Carlito"/>
              </a:rPr>
              <a:t>for</a:t>
            </a:r>
            <a:r>
              <a:rPr sz="3600" b="0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600" b="0" dirty="0">
                <a:solidFill>
                  <a:srgbClr val="FF0000"/>
                </a:solidFill>
                <a:latin typeface="Carlito"/>
                <a:cs typeface="Carlito"/>
              </a:rPr>
              <a:t>imaging</a:t>
            </a:r>
            <a:endParaRPr sz="36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458213"/>
            <a:ext cx="8328659" cy="51597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 algn="l" rtl="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Carlito"/>
                <a:cs typeface="Carlito"/>
              </a:rPr>
              <a:t>If it is </a:t>
            </a:r>
            <a:r>
              <a:rPr sz="2800" spc="-20" dirty="0">
                <a:latin typeface="Carlito"/>
                <a:cs typeface="Carlito"/>
              </a:rPr>
              <a:t>likely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affect </a:t>
            </a:r>
            <a:r>
              <a:rPr sz="2800" spc="-15" dirty="0">
                <a:latin typeface="Carlito"/>
                <a:cs typeface="Carlito"/>
              </a:rPr>
              <a:t>patient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management</a:t>
            </a:r>
            <a:endParaRPr sz="2800" dirty="0">
              <a:latin typeface="Carlito"/>
              <a:cs typeface="Carlito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rlito"/>
              <a:cs typeface="Carlito"/>
            </a:endParaRPr>
          </a:p>
          <a:p>
            <a:pPr marL="12700" marR="5080" algn="l" rtl="0">
              <a:lnSpc>
                <a:spcPct val="100000"/>
              </a:lnSpc>
              <a:buChar char="•"/>
              <a:tabLst>
                <a:tab pos="271780" algn="l"/>
              </a:tabLst>
            </a:pPr>
            <a:r>
              <a:rPr sz="2800" spc="-15" dirty="0">
                <a:latin typeface="Carlito"/>
                <a:cs typeface="Carlito"/>
              </a:rPr>
              <a:t>Localize </a:t>
            </a:r>
            <a:r>
              <a:rPr sz="2800" spc="-10" dirty="0">
                <a:latin typeface="Carlito"/>
                <a:cs typeface="Carlito"/>
              </a:rPr>
              <a:t>the clinical </a:t>
            </a:r>
            <a:r>
              <a:rPr sz="2800" spc="-15" dirty="0">
                <a:latin typeface="Carlito"/>
                <a:cs typeface="Carlito"/>
              </a:rPr>
              <a:t>problem </a:t>
            </a:r>
            <a:r>
              <a:rPr sz="2800" spc="-10" dirty="0">
                <a:latin typeface="Carlito"/>
                <a:cs typeface="Carlito"/>
              </a:rPr>
              <a:t>prior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imaging in </a:t>
            </a:r>
            <a:r>
              <a:rPr sz="2800" spc="-15" dirty="0">
                <a:latin typeface="Carlito"/>
                <a:cs typeface="Carlito"/>
              </a:rPr>
              <a:t>order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10" dirty="0">
                <a:latin typeface="Carlito"/>
                <a:cs typeface="Carlito"/>
              </a:rPr>
              <a:t>reduce </a:t>
            </a:r>
            <a:r>
              <a:rPr sz="2800" spc="-20" dirty="0">
                <a:latin typeface="Carlito"/>
                <a:cs typeface="Carlito"/>
              </a:rPr>
              <a:t>over-investigation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5" dirty="0">
                <a:latin typeface="Carlito"/>
                <a:cs typeface="Carlito"/>
              </a:rPr>
              <a:t>excess </a:t>
            </a:r>
            <a:r>
              <a:rPr sz="2800" spc="-15" dirty="0">
                <a:latin typeface="Carlito"/>
                <a:cs typeface="Carlito"/>
              </a:rPr>
              <a:t>radiation</a:t>
            </a:r>
            <a:r>
              <a:rPr sz="2800" spc="15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exposure</a:t>
            </a:r>
            <a:endParaRPr sz="2800" dirty="0">
              <a:latin typeface="Carlito"/>
              <a:cs typeface="Carlito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  <a:buFont typeface="Carlito"/>
              <a:buChar char="•"/>
            </a:pPr>
            <a:endParaRPr sz="2750" dirty="0">
              <a:latin typeface="Carlito"/>
              <a:cs typeface="Carlito"/>
            </a:endParaRPr>
          </a:p>
          <a:p>
            <a:pPr marL="12700" marR="152400" algn="l" rtl="0">
              <a:lnSpc>
                <a:spcPct val="100000"/>
              </a:lnSpc>
              <a:buChar char="•"/>
              <a:tabLst>
                <a:tab pos="271780" algn="l"/>
              </a:tabLst>
            </a:pPr>
            <a:r>
              <a:rPr sz="2800" spc="-20" dirty="0">
                <a:latin typeface="Carlito"/>
                <a:cs typeface="Carlito"/>
              </a:rPr>
              <a:t>Relevant </a:t>
            </a:r>
            <a:r>
              <a:rPr sz="2800" spc="-5" dirty="0">
                <a:latin typeface="Carlito"/>
                <a:cs typeface="Carlito"/>
              </a:rPr>
              <a:t>imaging </a:t>
            </a:r>
            <a:r>
              <a:rPr sz="2800" spc="-20" dirty="0">
                <a:latin typeface="Carlito"/>
                <a:cs typeface="Carlito"/>
              </a:rPr>
              <a:t>procedure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relevant </a:t>
            </a:r>
            <a:r>
              <a:rPr sz="2800" spc="-10" dirty="0">
                <a:latin typeface="Carlito"/>
                <a:cs typeface="Carlito"/>
              </a:rPr>
              <a:t>diagnostic  </a:t>
            </a:r>
            <a:r>
              <a:rPr sz="2800" spc="-15" dirty="0">
                <a:latin typeface="Carlito"/>
                <a:cs typeface="Carlito"/>
              </a:rPr>
              <a:t>information most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easily</a:t>
            </a:r>
            <a:endParaRPr sz="2800" dirty="0">
              <a:latin typeface="Carlito"/>
              <a:cs typeface="Carlito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  <a:buFont typeface="Carlito"/>
              <a:buChar char="•"/>
            </a:pPr>
            <a:endParaRPr sz="2750" dirty="0">
              <a:latin typeface="Carlito"/>
              <a:cs typeface="Carlito"/>
            </a:endParaRPr>
          </a:p>
          <a:p>
            <a:pPr marL="12700" marR="664845" algn="l" rtl="0">
              <a:lnSpc>
                <a:spcPct val="100000"/>
              </a:lnSpc>
              <a:buChar char="•"/>
              <a:tabLst>
                <a:tab pos="271780" algn="l"/>
              </a:tabLst>
            </a:pPr>
            <a:r>
              <a:rPr sz="2800" spc="-5" dirty="0">
                <a:latin typeface="Carlito"/>
                <a:cs typeface="Carlito"/>
              </a:rPr>
              <a:t>Good </a:t>
            </a:r>
            <a:r>
              <a:rPr sz="2800" spc="-15" dirty="0">
                <a:latin typeface="Carlito"/>
                <a:cs typeface="Carlito"/>
              </a:rPr>
              <a:t>communication </a:t>
            </a:r>
            <a:r>
              <a:rPr sz="2800" spc="-5" dirty="0">
                <a:latin typeface="Carlito"/>
                <a:cs typeface="Carlito"/>
              </a:rPr>
              <a:t>with the </a:t>
            </a:r>
            <a:r>
              <a:rPr sz="2800" spc="-15" dirty="0">
                <a:latin typeface="Carlito"/>
                <a:cs typeface="Carlito"/>
              </a:rPr>
              <a:t>radiologists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35" dirty="0">
                <a:latin typeface="Carlito"/>
                <a:cs typeface="Carlito"/>
              </a:rPr>
              <a:t>key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10" dirty="0">
                <a:latin typeface="Carlito"/>
                <a:cs typeface="Carlito"/>
              </a:rPr>
              <a:t>ensuring </a:t>
            </a:r>
            <a:r>
              <a:rPr sz="2800" spc="-15" dirty="0">
                <a:latin typeface="Carlito"/>
                <a:cs typeface="Carlito"/>
              </a:rPr>
              <a:t>appropriate </a:t>
            </a:r>
            <a:r>
              <a:rPr sz="2800" spc="-20" dirty="0">
                <a:latin typeface="Carlito"/>
                <a:cs typeface="Carlito"/>
              </a:rPr>
              <a:t>investigation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pathways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430" y="461899"/>
            <a:ext cx="723519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20" dirty="0">
                <a:latin typeface="Carlito"/>
                <a:cs typeface="Carlito"/>
              </a:rPr>
              <a:t>Contrast </a:t>
            </a:r>
            <a:r>
              <a:rPr sz="2400" spc="-35" dirty="0">
                <a:latin typeface="Carlito"/>
                <a:cs typeface="Carlito"/>
              </a:rPr>
              <a:t>x-rays </a:t>
            </a:r>
            <a:r>
              <a:rPr sz="2400" spc="-4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Urinary</a:t>
            </a:r>
            <a:r>
              <a:rPr sz="2400" spc="65" dirty="0">
                <a:latin typeface="Carlito"/>
                <a:cs typeface="Carlito"/>
              </a:rPr>
              <a:t> </a:t>
            </a:r>
            <a:r>
              <a:rPr sz="2400" spc="-75" dirty="0">
                <a:latin typeface="Carlito"/>
                <a:cs typeface="Carlito"/>
              </a:rPr>
              <a:t>Tract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388860" cy="2881557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27685" indent="-515620" algn="l" rtl="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Carlito"/>
                <a:cs typeface="Carlito"/>
              </a:rPr>
              <a:t>Intravenous Urogram(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" dirty="0" smtClean="0">
                <a:latin typeface="Carlito"/>
                <a:cs typeface="Carlito"/>
              </a:rPr>
              <a:t>IVU</a:t>
            </a:r>
            <a:r>
              <a:rPr lang="ar-EG" sz="3200" spc="-5" dirty="0" smtClean="0">
                <a:latin typeface="Carlito"/>
                <a:cs typeface="Carlito"/>
              </a:rPr>
              <a:t>(</a:t>
            </a:r>
            <a:endParaRPr sz="3200" dirty="0">
              <a:latin typeface="Carlito"/>
              <a:cs typeface="Carlito"/>
            </a:endParaRPr>
          </a:p>
          <a:p>
            <a:pPr marL="527685" indent="-515620" algn="l" rtl="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20" dirty="0">
                <a:latin typeface="Carlito"/>
                <a:cs typeface="Carlito"/>
              </a:rPr>
              <a:t>Intravenous </a:t>
            </a:r>
            <a:r>
              <a:rPr sz="3200" spc="-10" dirty="0">
                <a:latin typeface="Carlito"/>
                <a:cs typeface="Carlito"/>
              </a:rPr>
              <a:t>Pyelogram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(</a:t>
            </a:r>
            <a:r>
              <a:rPr sz="3200" spc="-5" dirty="0" smtClean="0">
                <a:latin typeface="Carlito"/>
                <a:cs typeface="Carlito"/>
              </a:rPr>
              <a:t>IVP)</a:t>
            </a:r>
            <a:r>
              <a:rPr sz="3200" spc="-15" dirty="0" smtClean="0">
                <a:latin typeface="Carlito"/>
                <a:cs typeface="Carlito"/>
              </a:rPr>
              <a:t>Voiding(</a:t>
            </a:r>
            <a:r>
              <a:rPr sz="3200" spc="-15" dirty="0" err="1" smtClean="0">
                <a:latin typeface="Carlito"/>
                <a:cs typeface="Carlito"/>
              </a:rPr>
              <a:t>micturating</a:t>
            </a:r>
            <a:r>
              <a:rPr sz="3200" spc="-15" dirty="0">
                <a:latin typeface="Carlito"/>
                <a:cs typeface="Carlito"/>
              </a:rPr>
              <a:t>)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cystourethrogram</a:t>
            </a:r>
            <a:endParaRPr sz="3200" dirty="0">
              <a:latin typeface="Carlito"/>
              <a:cs typeface="Carlito"/>
            </a:endParaRPr>
          </a:p>
          <a:p>
            <a:pPr marL="527685" indent="-515620" algn="l" rtl="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20" dirty="0">
                <a:latin typeface="Carlito"/>
                <a:cs typeface="Carlito"/>
              </a:rPr>
              <a:t>Retrograde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urethrogram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2138" y="461899"/>
            <a:ext cx="84264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dirty="0">
                <a:solidFill>
                  <a:srgbClr val="FF0000"/>
                </a:solidFill>
                <a:latin typeface="Carlito"/>
                <a:cs typeface="Carlito"/>
              </a:rPr>
              <a:t>IVU</a:t>
            </a:r>
            <a:endParaRPr sz="28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176134" cy="4583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Carlito"/>
                <a:cs typeface="Carlito"/>
              </a:rPr>
              <a:t>Indications:</a:t>
            </a:r>
            <a:endParaRPr sz="27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Carlito"/>
                <a:cs typeface="Carlito"/>
              </a:rPr>
              <a:t>To </a:t>
            </a:r>
            <a:r>
              <a:rPr sz="2700" spc="-5" dirty="0">
                <a:latin typeface="Carlito"/>
                <a:cs typeface="Carlito"/>
              </a:rPr>
              <a:t>see </a:t>
            </a:r>
            <a:r>
              <a:rPr sz="2700" spc="-15" dirty="0">
                <a:latin typeface="Carlito"/>
                <a:cs typeface="Carlito"/>
              </a:rPr>
              <a:t>anatomy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0" dirty="0">
                <a:latin typeface="Carlito"/>
                <a:cs typeface="Carlito"/>
              </a:rPr>
              <a:t>physiology </a:t>
            </a:r>
            <a:r>
              <a:rPr sz="2700" spc="-5" dirty="0">
                <a:latin typeface="Carlito"/>
                <a:cs typeface="Carlito"/>
              </a:rPr>
              <a:t>of urinary</a:t>
            </a:r>
            <a:r>
              <a:rPr sz="2700" spc="75" dirty="0">
                <a:latin typeface="Carlito"/>
                <a:cs typeface="Carlito"/>
              </a:rPr>
              <a:t> </a:t>
            </a:r>
            <a:r>
              <a:rPr sz="2700" spc="-25" dirty="0">
                <a:latin typeface="Carlito"/>
                <a:cs typeface="Carlito"/>
              </a:rPr>
              <a:t>system</a:t>
            </a:r>
            <a:endParaRPr sz="27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40" dirty="0">
                <a:latin typeface="Carlito"/>
                <a:cs typeface="Carlito"/>
              </a:rPr>
              <a:t>Trauma</a:t>
            </a:r>
            <a:endParaRPr sz="27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Calculi</a:t>
            </a:r>
            <a:endParaRPr sz="27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rlito"/>
                <a:cs typeface="Carlito"/>
              </a:rPr>
              <a:t>Congenital</a:t>
            </a:r>
            <a:r>
              <a:rPr sz="2700" spc="-15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anomalies</a:t>
            </a:r>
          </a:p>
          <a:p>
            <a:pPr marL="355600" indent="-342900"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rlito"/>
                <a:cs typeface="Carlito"/>
              </a:rPr>
              <a:t>Infective</a:t>
            </a:r>
            <a:r>
              <a:rPr sz="2700" spc="-4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pathology</a:t>
            </a:r>
            <a:endParaRPr sz="27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rlito"/>
                <a:cs typeface="Carlito"/>
              </a:rPr>
              <a:t>Renal</a:t>
            </a:r>
            <a:r>
              <a:rPr sz="2700" spc="-20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tumor</a:t>
            </a: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Unknown</a:t>
            </a:r>
            <a:r>
              <a:rPr sz="2700" spc="-2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hematuria</a:t>
            </a:r>
            <a:endParaRPr sz="27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588135" algn="l"/>
                <a:tab pos="4993640" algn="l"/>
              </a:tabLst>
            </a:pPr>
            <a:r>
              <a:rPr sz="2700" dirty="0">
                <a:latin typeface="Carlito"/>
                <a:cs typeface="Carlito"/>
              </a:rPr>
              <a:t>Bladder	</a:t>
            </a:r>
            <a:r>
              <a:rPr sz="2700" spc="-5" dirty="0">
                <a:latin typeface="Carlito"/>
                <a:cs typeface="Carlito"/>
              </a:rPr>
              <a:t>pathology—diverticula,	</a:t>
            </a:r>
            <a:r>
              <a:rPr sz="2700" spc="-10" dirty="0">
                <a:latin typeface="Carlito"/>
                <a:cs typeface="Carlito"/>
              </a:rPr>
              <a:t>fistula</a:t>
            </a:r>
            <a:endParaRPr sz="27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rlito"/>
                <a:cs typeface="Carlito"/>
              </a:rPr>
              <a:t>Vesicoureteric</a:t>
            </a:r>
            <a:r>
              <a:rPr sz="2700" spc="-4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reflux.</a:t>
            </a:r>
            <a:endParaRPr sz="27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320040"/>
            <a:ext cx="2877312" cy="3613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533400"/>
            <a:ext cx="3835907" cy="3400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800" y="4070603"/>
            <a:ext cx="1816607" cy="2787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4326635"/>
            <a:ext cx="21336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118" y="746506"/>
            <a:ext cx="3294482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5" dirty="0">
                <a:latin typeface="Carlito"/>
                <a:cs typeface="Carlito"/>
              </a:rPr>
              <a:t>Hydronephrosis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395983"/>
            <a:ext cx="3200400" cy="510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65596" y="822706"/>
            <a:ext cx="19767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Carlito"/>
                <a:cs typeface="Carlito"/>
              </a:rPr>
              <a:t>Ureterocele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1417318"/>
            <a:ext cx="3537204" cy="5317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31390"/>
            <a:ext cx="2893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Horse </a:t>
            </a:r>
            <a:r>
              <a:rPr sz="2400" b="1" dirty="0">
                <a:latin typeface="Carlito"/>
                <a:cs typeface="Carlito"/>
              </a:rPr>
              <a:t>shoe</a:t>
            </a:r>
            <a:r>
              <a:rPr sz="2400" b="1" spc="-8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kidney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1601" y="1731390"/>
            <a:ext cx="21799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Duplex</a:t>
            </a:r>
            <a:r>
              <a:rPr sz="2400" spc="-70" dirty="0"/>
              <a:t> </a:t>
            </a:r>
            <a:r>
              <a:rPr sz="2400" spc="-10" dirty="0"/>
              <a:t>kidney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335279" y="3078479"/>
            <a:ext cx="4547616" cy="3322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8632" y="2293620"/>
            <a:ext cx="2563367" cy="4422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254" y="496950"/>
            <a:ext cx="77622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spc="-30" dirty="0">
                <a:solidFill>
                  <a:srgbClr val="FF0000"/>
                </a:solidFill>
                <a:latin typeface="Carlito"/>
                <a:cs typeface="Carlito"/>
              </a:rPr>
              <a:t>Retrograde </a:t>
            </a:r>
            <a:r>
              <a:rPr sz="3200" b="0" spc="-10" dirty="0">
                <a:solidFill>
                  <a:srgbClr val="FF0000"/>
                </a:solidFill>
                <a:latin typeface="Carlito"/>
                <a:cs typeface="Carlito"/>
              </a:rPr>
              <a:t>/ascending</a:t>
            </a:r>
            <a:r>
              <a:rPr sz="3200" b="0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0" spc="-30" dirty="0">
                <a:solidFill>
                  <a:srgbClr val="FF0000"/>
                </a:solidFill>
                <a:latin typeface="Carlito"/>
                <a:cs typeface="Carlito"/>
              </a:rPr>
              <a:t>urethrography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3114"/>
            <a:ext cx="8047355" cy="3143167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288290" algn="l" rtl="0">
              <a:lnSpc>
                <a:spcPct val="100000"/>
              </a:lnSpc>
              <a:spcBef>
                <a:spcPts val="309"/>
              </a:spcBef>
              <a:tabLst>
                <a:tab pos="6911340" algn="l"/>
              </a:tabLst>
            </a:pPr>
            <a:r>
              <a:rPr sz="2000" spc="-15" dirty="0">
                <a:latin typeface="Carlito"/>
                <a:cs typeface="Carlito"/>
              </a:rPr>
              <a:t>Contrast </a:t>
            </a:r>
            <a:r>
              <a:rPr sz="2000" dirty="0">
                <a:latin typeface="Carlito"/>
                <a:cs typeface="Carlito"/>
              </a:rPr>
              <a:t>is </a:t>
            </a:r>
            <a:r>
              <a:rPr sz="2000" spc="-15" dirty="0">
                <a:latin typeface="Carlito"/>
                <a:cs typeface="Carlito"/>
              </a:rPr>
              <a:t>retrogradely </a:t>
            </a:r>
            <a:r>
              <a:rPr sz="2000" spc="-5" dirty="0">
                <a:latin typeface="Carlito"/>
                <a:cs typeface="Carlito"/>
              </a:rPr>
              <a:t>injected </a:t>
            </a:r>
            <a:r>
              <a:rPr sz="2000" dirty="0">
                <a:latin typeface="Carlito"/>
                <a:cs typeface="Carlito"/>
              </a:rPr>
              <a:t>with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urethral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 smtClean="0">
                <a:latin typeface="Carlito"/>
                <a:cs typeface="Carlito"/>
              </a:rPr>
              <a:t>orifice</a:t>
            </a:r>
            <a:r>
              <a:rPr lang="ar-EG" sz="2000" spc="-5" dirty="0" smtClean="0">
                <a:latin typeface="Carlito"/>
                <a:cs typeface="Carlito"/>
              </a:rPr>
              <a:t> </a:t>
            </a:r>
            <a:r>
              <a:rPr sz="2000" spc="-5" dirty="0" smtClean="0">
                <a:latin typeface="Carlito"/>
                <a:cs typeface="Carlito"/>
              </a:rPr>
              <a:t>occluded</a:t>
            </a:r>
            <a:endParaRPr sz="2000" dirty="0">
              <a:latin typeface="Carlito"/>
              <a:cs typeface="Carlito"/>
            </a:endParaRPr>
          </a:p>
          <a:p>
            <a:pPr marL="355600" algn="l" rtl="0">
              <a:lnSpc>
                <a:spcPct val="100000"/>
              </a:lnSpc>
              <a:spcBef>
                <a:spcPts val="204"/>
              </a:spcBef>
            </a:pPr>
            <a:r>
              <a:rPr sz="2000" spc="-15" dirty="0">
                <a:latin typeface="Carlito"/>
                <a:cs typeface="Carlito"/>
              </a:rPr>
              <a:t>to prevent reflux </a:t>
            </a:r>
            <a:r>
              <a:rPr sz="2000" spc="-5" dirty="0">
                <a:latin typeface="Carlito"/>
                <a:cs typeface="Carlito"/>
              </a:rPr>
              <a:t>of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contrast.</a:t>
            </a:r>
            <a:endParaRPr sz="2000" dirty="0">
              <a:latin typeface="Carlito"/>
              <a:cs typeface="Carlito"/>
            </a:endParaRPr>
          </a:p>
          <a:p>
            <a:pPr algn="l" rtl="0">
              <a:lnSpc>
                <a:spcPct val="100000"/>
              </a:lnSpc>
            </a:pPr>
            <a:endParaRPr sz="2000" dirty="0">
              <a:latin typeface="Carlito"/>
              <a:cs typeface="Carlito"/>
            </a:endParaRPr>
          </a:p>
          <a:p>
            <a:pPr marL="12700" algn="l" rtl="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Indications</a:t>
            </a:r>
            <a:endParaRPr sz="2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rlito"/>
                <a:cs typeface="Carlito"/>
              </a:rPr>
              <a:t>Urethral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stricture</a:t>
            </a:r>
            <a:endParaRPr sz="2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rlito"/>
                <a:cs typeface="Carlito"/>
              </a:rPr>
              <a:t>Urethral </a:t>
            </a:r>
            <a:r>
              <a:rPr sz="2000" spc="-5" dirty="0">
                <a:latin typeface="Carlito"/>
                <a:cs typeface="Carlito"/>
              </a:rPr>
              <a:t>tear</a:t>
            </a:r>
            <a:endParaRPr sz="2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rlito"/>
                <a:cs typeface="Carlito"/>
              </a:rPr>
              <a:t>Congenital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anomalies</a:t>
            </a:r>
            <a:endParaRPr sz="2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smtClean="0">
                <a:latin typeface="Carlito"/>
                <a:cs typeface="Carlito"/>
              </a:rPr>
              <a:t>Fistula</a:t>
            </a:r>
            <a:endParaRPr sz="2000" dirty="0">
              <a:latin typeface="Carlito"/>
              <a:cs typeface="Carlito"/>
            </a:endParaRPr>
          </a:p>
          <a:p>
            <a:pPr marL="12700" algn="l" rtl="0">
              <a:lnSpc>
                <a:spcPct val="100000"/>
              </a:lnSpc>
            </a:pPr>
            <a:r>
              <a:rPr sz="2000" spc="-15" dirty="0">
                <a:latin typeface="Carlito"/>
                <a:cs typeface="Carlito"/>
              </a:rPr>
              <a:t>Contrast </a:t>
            </a:r>
            <a:r>
              <a:rPr sz="2000" dirty="0">
                <a:latin typeface="Carlito"/>
                <a:cs typeface="Carlito"/>
              </a:rPr>
              <a:t>medium: </a:t>
            </a:r>
            <a:r>
              <a:rPr sz="2000" spc="-15" dirty="0">
                <a:latin typeface="Carlito"/>
                <a:cs typeface="Carlito"/>
              </a:rPr>
              <a:t>water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soluble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4602" y="461899"/>
            <a:ext cx="2269998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>
                <a:latin typeface="Carlito"/>
                <a:cs typeface="Carlito"/>
              </a:rPr>
              <a:t>R</a:t>
            </a:r>
            <a:r>
              <a:rPr sz="4400" dirty="0">
                <a:latin typeface="Carlito"/>
                <a:cs typeface="Carlito"/>
              </a:rPr>
              <a:t>GU</a:t>
            </a:r>
          </a:p>
        </p:txBody>
      </p:sp>
      <p:sp>
        <p:nvSpPr>
          <p:cNvPr id="3" name="object 3"/>
          <p:cNvSpPr/>
          <p:nvPr/>
        </p:nvSpPr>
        <p:spPr>
          <a:xfrm>
            <a:off x="68580" y="1752600"/>
            <a:ext cx="8970668" cy="3976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7594" y="461899"/>
            <a:ext cx="3450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" dirty="0">
                <a:latin typeface="Carlito"/>
                <a:cs typeface="Carlito"/>
              </a:rPr>
              <a:t>Urethral</a:t>
            </a:r>
            <a:r>
              <a:rPr sz="4400" b="0" spc="-55" dirty="0">
                <a:latin typeface="Carlito"/>
                <a:cs typeface="Carlito"/>
              </a:rPr>
              <a:t> </a:t>
            </a:r>
            <a:r>
              <a:rPr sz="4400" b="0" spc="-5" dirty="0">
                <a:latin typeface="Carlito"/>
                <a:cs typeface="Carlito"/>
              </a:rPr>
              <a:t>calculi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656" y="2133600"/>
            <a:ext cx="8269223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461899"/>
            <a:ext cx="761110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solidFill>
                  <a:srgbClr val="FF0000"/>
                </a:solidFill>
                <a:latin typeface="Carlito"/>
                <a:cs typeface="Carlito"/>
              </a:rPr>
              <a:t>Anterograde </a:t>
            </a:r>
            <a:r>
              <a:rPr sz="3200" b="0" spc="-20" dirty="0">
                <a:solidFill>
                  <a:srgbClr val="FF0000"/>
                </a:solidFill>
                <a:latin typeface="Carlito"/>
                <a:cs typeface="Carlito"/>
              </a:rPr>
              <a:t>urethrography/MCU</a:t>
            </a:r>
            <a:endParaRPr sz="32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7637780" cy="453906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31750" indent="-342900" algn="l" rtl="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rlito"/>
                <a:cs typeface="Carlito"/>
              </a:rPr>
              <a:t>Bladder is </a:t>
            </a:r>
            <a:r>
              <a:rPr sz="3000" spc="-10" dirty="0">
                <a:latin typeface="Carlito"/>
                <a:cs typeface="Carlito"/>
              </a:rPr>
              <a:t>filled </a:t>
            </a:r>
            <a:r>
              <a:rPr sz="3000" dirty="0">
                <a:latin typeface="Carlito"/>
                <a:cs typeface="Carlito"/>
              </a:rPr>
              <a:t>with </a:t>
            </a:r>
            <a:r>
              <a:rPr sz="3000" spc="-20" dirty="0">
                <a:latin typeface="Carlito"/>
                <a:cs typeface="Carlito"/>
              </a:rPr>
              <a:t>contrast </a:t>
            </a:r>
            <a:r>
              <a:rPr sz="3000" dirty="0">
                <a:latin typeface="Carlito"/>
                <a:cs typeface="Carlito"/>
              </a:rPr>
              <a:t>via </a:t>
            </a:r>
            <a:r>
              <a:rPr sz="3000" spc="-10" dirty="0">
                <a:latin typeface="Carlito"/>
                <a:cs typeface="Carlito"/>
              </a:rPr>
              <a:t>suprapubic </a:t>
            </a:r>
            <a:r>
              <a:rPr sz="3000" spc="5" dirty="0">
                <a:latin typeface="Carlito"/>
                <a:cs typeface="Carlito"/>
              </a:rPr>
              <a:t>or  </a:t>
            </a:r>
            <a:r>
              <a:rPr sz="3000" spc="-20" dirty="0">
                <a:latin typeface="Carlito"/>
                <a:cs typeface="Carlito"/>
              </a:rPr>
              <a:t>retrograde</a:t>
            </a:r>
            <a:r>
              <a:rPr sz="3000" spc="-10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catheterization</a:t>
            </a:r>
            <a:endParaRPr sz="3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rlito"/>
                <a:cs typeface="Carlito"/>
              </a:rPr>
              <a:t>Bladder and </a:t>
            </a:r>
            <a:r>
              <a:rPr sz="3000" spc="-20" dirty="0">
                <a:latin typeface="Carlito"/>
                <a:cs typeface="Carlito"/>
              </a:rPr>
              <a:t>urethra </a:t>
            </a:r>
            <a:r>
              <a:rPr sz="3000" dirty="0">
                <a:latin typeface="Carlito"/>
                <a:cs typeface="Carlito"/>
              </a:rPr>
              <a:t>is assessed </a:t>
            </a:r>
            <a:r>
              <a:rPr sz="3000" spc="-10" dirty="0">
                <a:latin typeface="Carlito"/>
                <a:cs typeface="Carlito"/>
              </a:rPr>
              <a:t>during</a:t>
            </a:r>
            <a:r>
              <a:rPr sz="3000" spc="-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voiding</a:t>
            </a:r>
            <a:r>
              <a:rPr sz="3000" spc="-10" dirty="0" smtClean="0">
                <a:latin typeface="Carlito"/>
                <a:cs typeface="Carlito"/>
              </a:rPr>
              <a:t>.</a:t>
            </a:r>
            <a:endParaRPr sz="2950" dirty="0">
              <a:latin typeface="Carlito"/>
              <a:cs typeface="Carlito"/>
            </a:endParaRPr>
          </a:p>
          <a:p>
            <a:pPr marL="12700" algn="l" rtl="0">
              <a:lnSpc>
                <a:spcPct val="100000"/>
              </a:lnSpc>
            </a:pPr>
            <a:r>
              <a:rPr sz="3000" spc="-5" dirty="0">
                <a:latin typeface="Carlito"/>
                <a:cs typeface="Carlito"/>
              </a:rPr>
              <a:t>Indications:</a:t>
            </a:r>
            <a:endParaRPr sz="3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latin typeface="Carlito"/>
                <a:cs typeface="Carlito"/>
              </a:rPr>
              <a:t>Voiding</a:t>
            </a:r>
            <a:r>
              <a:rPr sz="3000" spc="-10" dirty="0">
                <a:latin typeface="Carlito"/>
                <a:cs typeface="Carlito"/>
              </a:rPr>
              <a:t> difficulties</a:t>
            </a:r>
            <a:endParaRPr sz="3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VUR</a:t>
            </a:r>
            <a:endParaRPr sz="3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40" dirty="0">
                <a:latin typeface="Carlito"/>
                <a:cs typeface="Carlito"/>
              </a:rPr>
              <a:t>Trauma</a:t>
            </a:r>
            <a:endParaRPr sz="3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Anatomical </a:t>
            </a:r>
            <a:r>
              <a:rPr sz="3000" spc="-5" dirty="0">
                <a:latin typeface="Carlito"/>
                <a:cs typeface="Carlito"/>
              </a:rPr>
              <a:t>abnormalities of bladder</a:t>
            </a:r>
            <a:r>
              <a:rPr sz="3000" spc="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neck</a:t>
            </a:r>
            <a:endParaRPr sz="3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Fistula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457200"/>
            <a:ext cx="5838444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3810000"/>
            <a:ext cx="3048000" cy="2595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993" y="461899"/>
            <a:ext cx="78251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b="0" spc="-5" dirty="0">
                <a:solidFill>
                  <a:srgbClr val="FF0000"/>
                </a:solidFill>
                <a:latin typeface="Carlito"/>
                <a:cs typeface="Carlito"/>
              </a:rPr>
              <a:t>Diagnostic </a:t>
            </a:r>
            <a:r>
              <a:rPr sz="3600" b="0" dirty="0">
                <a:solidFill>
                  <a:srgbClr val="FF0000"/>
                </a:solidFill>
                <a:latin typeface="Carlito"/>
                <a:cs typeface="Carlito"/>
              </a:rPr>
              <a:t>Modalities in</a:t>
            </a:r>
            <a:r>
              <a:rPr sz="3600" b="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600" b="0" dirty="0">
                <a:solidFill>
                  <a:srgbClr val="FF0000"/>
                </a:solidFill>
                <a:latin typeface="Carlito"/>
                <a:cs typeface="Carlito"/>
              </a:rPr>
              <a:t>Radiology</a:t>
            </a:r>
            <a:endParaRPr sz="36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4553585" cy="466666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X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40" dirty="0">
                <a:latin typeface="Carlito"/>
                <a:cs typeface="Carlito"/>
              </a:rPr>
              <a:t>ray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USG</a:t>
            </a: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CT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Scan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MRI</a:t>
            </a: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Doppler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Radio </a:t>
            </a:r>
            <a:r>
              <a:rPr sz="3200" spc="-5" dirty="0">
                <a:latin typeface="Carlito"/>
                <a:cs typeface="Carlito"/>
              </a:rPr>
              <a:t>nucleotide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imaging</a:t>
            </a: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PET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scan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7382" y="461899"/>
            <a:ext cx="22720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dirty="0" smtClean="0">
                <a:latin typeface="Carlito"/>
                <a:cs typeface="Carlito"/>
              </a:rPr>
              <a:t>ABNORMALITIES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67382"/>
            <a:ext cx="311912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rlito"/>
                <a:cs typeface="Carlito"/>
              </a:rPr>
              <a:t>Bladder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diverticulum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1725" y="1667382"/>
            <a:ext cx="66738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rlito"/>
                <a:cs typeface="Carlito"/>
              </a:rPr>
              <a:t>VUR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743200"/>
            <a:ext cx="3733800" cy="3112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200" y="2235707"/>
            <a:ext cx="3733800" cy="4097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8152" y="2481452"/>
            <a:ext cx="3650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5" dirty="0">
                <a:uFill>
                  <a:solidFill>
                    <a:srgbClr val="000000"/>
                  </a:solidFill>
                </a:uFill>
              </a:rPr>
              <a:t>BARIUM</a:t>
            </a:r>
            <a:r>
              <a:rPr sz="4400" u="heavy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400" u="heavy" spc="-5" dirty="0">
                <a:uFill>
                  <a:solidFill>
                    <a:srgbClr val="000000"/>
                  </a:solidFill>
                </a:uFill>
              </a:rPr>
              <a:t>SERIES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9941"/>
            <a:ext cx="7552055" cy="33740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Barium </a:t>
            </a:r>
            <a:r>
              <a:rPr sz="3200" spc="-10" dirty="0">
                <a:latin typeface="Carlito"/>
                <a:cs typeface="Carlito"/>
              </a:rPr>
              <a:t>swallow </a:t>
            </a:r>
            <a:r>
              <a:rPr sz="3200" spc="-30" dirty="0">
                <a:latin typeface="Carlito"/>
                <a:cs typeface="Carlito"/>
              </a:rPr>
              <a:t>X-ray </a:t>
            </a:r>
            <a:r>
              <a:rPr sz="3200" dirty="0">
                <a:latin typeface="Carlito"/>
                <a:cs typeface="Carlito"/>
              </a:rPr>
              <a:t>-&gt; </a:t>
            </a:r>
            <a:r>
              <a:rPr sz="3200" spc="-30" dirty="0">
                <a:latin typeface="Carlito"/>
                <a:cs typeface="Carlito"/>
              </a:rPr>
              <a:t>for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oesophagus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1823085" algn="l"/>
              </a:tabLst>
            </a:pPr>
            <a:r>
              <a:rPr sz="3200" dirty="0">
                <a:latin typeface="Carlito"/>
                <a:cs typeface="Carlito"/>
              </a:rPr>
              <a:t>Barium	</a:t>
            </a:r>
            <a:r>
              <a:rPr sz="3200" spc="-5" dirty="0">
                <a:latin typeface="Carlito"/>
                <a:cs typeface="Carlito"/>
              </a:rPr>
              <a:t>meal </a:t>
            </a:r>
            <a:r>
              <a:rPr sz="3200" spc="-25" dirty="0">
                <a:latin typeface="Carlito"/>
                <a:cs typeface="Carlito"/>
              </a:rPr>
              <a:t>X-ray </a:t>
            </a:r>
            <a:r>
              <a:rPr sz="3200" dirty="0">
                <a:latin typeface="Carlito"/>
                <a:cs typeface="Carlito"/>
              </a:rPr>
              <a:t>-&gt; </a:t>
            </a:r>
            <a:r>
              <a:rPr sz="3200" spc="-30" dirty="0">
                <a:latin typeface="Carlito"/>
                <a:cs typeface="Carlito"/>
              </a:rPr>
              <a:t>for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stomach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Barium </a:t>
            </a:r>
            <a:r>
              <a:rPr sz="3200" spc="-20" dirty="0">
                <a:latin typeface="Carlito"/>
                <a:cs typeface="Carlito"/>
              </a:rPr>
              <a:t>follow </a:t>
            </a:r>
            <a:r>
              <a:rPr sz="3200" spc="-10" dirty="0">
                <a:latin typeface="Carlito"/>
                <a:cs typeface="Carlito"/>
              </a:rPr>
              <a:t>through </a:t>
            </a:r>
            <a:r>
              <a:rPr sz="3200" dirty="0">
                <a:latin typeface="Carlito"/>
                <a:cs typeface="Carlito"/>
              </a:rPr>
              <a:t>-&gt;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small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intestine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Barium enema -&gt;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20" dirty="0">
                <a:latin typeface="Carlito"/>
                <a:cs typeface="Carlito"/>
              </a:rPr>
              <a:t>large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intestine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0" y="389636"/>
            <a:ext cx="3676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rlito"/>
                <a:cs typeface="Carlito"/>
              </a:rPr>
              <a:t>Barium</a:t>
            </a:r>
            <a:r>
              <a:rPr b="0" spc="-60" dirty="0">
                <a:latin typeface="Carlito"/>
                <a:cs typeface="Carlito"/>
              </a:rPr>
              <a:t> </a:t>
            </a:r>
            <a:r>
              <a:rPr b="0" spc="-20" dirty="0">
                <a:latin typeface="Carlito"/>
                <a:cs typeface="Carlito"/>
              </a:rPr>
              <a:t>Swallow</a:t>
            </a:r>
          </a:p>
        </p:txBody>
      </p:sp>
      <p:sp>
        <p:nvSpPr>
          <p:cNvPr id="3" name="object 3"/>
          <p:cNvSpPr/>
          <p:nvPr/>
        </p:nvSpPr>
        <p:spPr>
          <a:xfrm>
            <a:off x="1905000" y="1152144"/>
            <a:ext cx="5190744" cy="5405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0" y="496950"/>
            <a:ext cx="4019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rlito"/>
                <a:cs typeface="Carlito"/>
              </a:rPr>
              <a:t>Barium</a:t>
            </a:r>
            <a:r>
              <a:rPr b="0" spc="-55" dirty="0">
                <a:latin typeface="Carlito"/>
                <a:cs typeface="Carlito"/>
              </a:rPr>
              <a:t> </a:t>
            </a:r>
            <a:r>
              <a:rPr b="0" spc="-20" dirty="0">
                <a:latin typeface="Carlito"/>
                <a:cs typeface="Carlito"/>
              </a:rPr>
              <a:t>Swallow</a:t>
            </a:r>
          </a:p>
        </p:txBody>
      </p:sp>
      <p:sp>
        <p:nvSpPr>
          <p:cNvPr id="3" name="object 3"/>
          <p:cNvSpPr/>
          <p:nvPr/>
        </p:nvSpPr>
        <p:spPr>
          <a:xfrm>
            <a:off x="2590800" y="1600200"/>
            <a:ext cx="3506724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82561" y="4725161"/>
            <a:ext cx="1905000" cy="6858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500"/>
              </a:spcBef>
            </a:pPr>
            <a:r>
              <a:rPr sz="1800" dirty="0">
                <a:latin typeface="Carlito"/>
                <a:cs typeface="Carlito"/>
              </a:rPr>
              <a:t>Achalasia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cardia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4000" y="225297"/>
            <a:ext cx="425119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arlito"/>
                <a:cs typeface="Carlito"/>
              </a:rPr>
              <a:t>Barium</a:t>
            </a:r>
            <a:r>
              <a:rPr sz="4400" spc="-75" dirty="0">
                <a:latin typeface="Carlito"/>
                <a:cs typeface="Carlito"/>
              </a:rPr>
              <a:t> </a:t>
            </a:r>
            <a:r>
              <a:rPr sz="4400" dirty="0">
                <a:latin typeface="Carlito"/>
                <a:cs typeface="Carlito"/>
              </a:rPr>
              <a:t>Meal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981200"/>
            <a:ext cx="3005327" cy="451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3544" y="2133600"/>
            <a:ext cx="3845052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4158" y="1275334"/>
            <a:ext cx="676402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95"/>
              </a:spcBef>
              <a:tabLst>
                <a:tab pos="4455160" algn="l"/>
              </a:tabLst>
            </a:pPr>
            <a:r>
              <a:rPr lang="ar-EG" sz="2800" spc="-10" dirty="0" smtClean="0">
                <a:latin typeface="Carlito"/>
                <a:cs typeface="Carlito"/>
              </a:rPr>
              <a:t> </a:t>
            </a:r>
            <a:r>
              <a:rPr sz="2800" spc="-10" dirty="0" smtClean="0">
                <a:latin typeface="Carlito"/>
                <a:cs typeface="Carlito"/>
              </a:rPr>
              <a:t>Single</a:t>
            </a:r>
            <a:r>
              <a:rPr sz="2800" spc="20" dirty="0" smtClean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contrast	</a:t>
            </a:r>
            <a:r>
              <a:rPr sz="2800" spc="-10" dirty="0">
                <a:latin typeface="Carlito"/>
                <a:cs typeface="Carlito"/>
              </a:rPr>
              <a:t>Double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25" dirty="0" smtClean="0">
                <a:latin typeface="Carlito"/>
                <a:cs typeface="Carlito"/>
              </a:rPr>
              <a:t>contrast</a:t>
            </a:r>
            <a:r>
              <a:rPr lang="ar-EG" sz="2800" spc="-25" dirty="0" smtClean="0">
                <a:latin typeface="Carlito"/>
                <a:cs typeface="Carlito"/>
              </a:rPr>
              <a:t> 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52400"/>
            <a:ext cx="4876800" cy="5644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1783" y="5812942"/>
            <a:ext cx="6480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Benign </a:t>
            </a:r>
            <a:r>
              <a:rPr sz="2400" spc="-45" dirty="0">
                <a:latin typeface="Carlito"/>
                <a:cs typeface="Carlito"/>
              </a:rPr>
              <a:t>ulcer. </a:t>
            </a:r>
            <a:r>
              <a:rPr sz="2400" spc="-5" dirty="0">
                <a:latin typeface="Carlito"/>
                <a:cs typeface="Carlito"/>
              </a:rPr>
              <a:t>(a)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profile,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ulcer </a:t>
            </a:r>
            <a:r>
              <a:rPr sz="2400" spc="-10" dirty="0">
                <a:latin typeface="Carlito"/>
                <a:cs typeface="Carlito"/>
              </a:rPr>
              <a:t>(arrow) projects 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the lesser </a:t>
            </a:r>
            <a:r>
              <a:rPr sz="2400" spc="-5" dirty="0">
                <a:latin typeface="Carlito"/>
                <a:cs typeface="Carlito"/>
              </a:rPr>
              <a:t>curve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stomach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533400"/>
            <a:ext cx="547535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Carlito"/>
                <a:cs typeface="Carlito"/>
              </a:rPr>
              <a:t>Barium </a:t>
            </a:r>
            <a:r>
              <a:rPr sz="3200" b="0" spc="-15" dirty="0">
                <a:latin typeface="Carlito"/>
                <a:cs typeface="Carlito"/>
              </a:rPr>
              <a:t>Follow</a:t>
            </a:r>
            <a:r>
              <a:rPr sz="3200" b="0" spc="-60" dirty="0">
                <a:latin typeface="Carlito"/>
                <a:cs typeface="Carlito"/>
              </a:rPr>
              <a:t> </a:t>
            </a:r>
            <a:r>
              <a:rPr sz="3200" b="0" spc="-15" dirty="0">
                <a:latin typeface="Carlito"/>
                <a:cs typeface="Carlito"/>
              </a:rPr>
              <a:t>Through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609344"/>
            <a:ext cx="3869436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8615" y="1600200"/>
            <a:ext cx="3736847" cy="474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5100" y="0"/>
            <a:ext cx="4229100" cy="5650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5676696"/>
            <a:ext cx="8631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Dilatation from </a:t>
            </a:r>
            <a:r>
              <a:rPr sz="1800" dirty="0">
                <a:latin typeface="Carlito"/>
                <a:cs typeface="Carlito"/>
              </a:rPr>
              <a:t>small </a:t>
            </a:r>
            <a:r>
              <a:rPr sz="1800" spc="-10" dirty="0">
                <a:latin typeface="Carlito"/>
                <a:cs typeface="Carlito"/>
              </a:rPr>
              <a:t>bowel obstruction. </a:t>
            </a:r>
            <a:r>
              <a:rPr sz="1800" spc="-5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diameter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bowel </a:t>
            </a:r>
            <a:r>
              <a:rPr sz="1800" spc="-5" dirty="0">
                <a:latin typeface="Carlito"/>
                <a:cs typeface="Carlito"/>
              </a:rPr>
              <a:t>is </a:t>
            </a:r>
            <a:r>
              <a:rPr sz="1800" spc="-10" dirty="0">
                <a:latin typeface="Carlito"/>
                <a:cs typeface="Carlito"/>
              </a:rPr>
              <a:t>greatly </a:t>
            </a:r>
            <a:r>
              <a:rPr sz="1800" spc="-5" dirty="0">
                <a:latin typeface="Carlito"/>
                <a:cs typeface="Carlito"/>
              </a:rPr>
              <a:t>increased. The  </a:t>
            </a:r>
            <a:r>
              <a:rPr sz="1800" spc="-10" dirty="0">
                <a:latin typeface="Carlito"/>
                <a:cs typeface="Carlito"/>
              </a:rPr>
              <a:t>feathery </a:t>
            </a:r>
            <a:r>
              <a:rPr sz="1800" spc="-5" dirty="0">
                <a:latin typeface="Carlito"/>
                <a:cs typeface="Carlito"/>
              </a:rPr>
              <a:t>mucosal </a:t>
            </a:r>
            <a:r>
              <a:rPr sz="1800" spc="-15" dirty="0">
                <a:latin typeface="Carlito"/>
                <a:cs typeface="Carlito"/>
              </a:rPr>
              <a:t>pattern </a:t>
            </a:r>
            <a:r>
              <a:rPr sz="1800" spc="-5" dirty="0">
                <a:latin typeface="Carlito"/>
                <a:cs typeface="Carlito"/>
              </a:rPr>
              <a:t>is </a:t>
            </a:r>
            <a:r>
              <a:rPr sz="1800" spc="-10" dirty="0">
                <a:latin typeface="Carlito"/>
                <a:cs typeface="Carlito"/>
              </a:rPr>
              <a:t>lost </a:t>
            </a:r>
            <a:r>
              <a:rPr sz="1800" dirty="0">
                <a:latin typeface="Carlito"/>
                <a:cs typeface="Carlito"/>
              </a:rPr>
              <a:t>and the </a:t>
            </a:r>
            <a:r>
              <a:rPr sz="1800" spc="-10" dirty="0">
                <a:latin typeface="Carlito"/>
                <a:cs typeface="Carlito"/>
              </a:rPr>
              <a:t>folds </a:t>
            </a:r>
            <a:r>
              <a:rPr sz="1800" spc="-5" dirty="0">
                <a:latin typeface="Carlito"/>
                <a:cs typeface="Carlito"/>
              </a:rPr>
              <a:t>appear </a:t>
            </a:r>
            <a:r>
              <a:rPr sz="1800" dirty="0">
                <a:latin typeface="Carlito"/>
                <a:cs typeface="Carlito"/>
              </a:rPr>
              <a:t>as thin </a:t>
            </a:r>
            <a:r>
              <a:rPr sz="1800" spc="-5" dirty="0">
                <a:latin typeface="Carlito"/>
                <a:cs typeface="Carlito"/>
              </a:rPr>
              <a:t>lines </a:t>
            </a:r>
            <a:r>
              <a:rPr sz="1800" spc="-15" dirty="0">
                <a:latin typeface="Carlito"/>
                <a:cs typeface="Carlito"/>
              </a:rPr>
              <a:t>traversing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bowel,  known </a:t>
            </a:r>
            <a:r>
              <a:rPr sz="1800" dirty="0">
                <a:latin typeface="Carlito"/>
                <a:cs typeface="Carlito"/>
              </a:rPr>
              <a:t>as </a:t>
            </a:r>
            <a:r>
              <a:rPr sz="1800" spc="-5" dirty="0">
                <a:latin typeface="Carlito"/>
                <a:cs typeface="Carlito"/>
              </a:rPr>
              <a:t>valvulae </a:t>
            </a:r>
            <a:r>
              <a:rPr sz="1800" spc="-10" dirty="0">
                <a:latin typeface="Carlito"/>
                <a:cs typeface="Carlito"/>
              </a:rPr>
              <a:t>conniventes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(arrows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40386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Carlito"/>
                <a:cs typeface="Carlito"/>
              </a:rPr>
              <a:t>Barium</a:t>
            </a:r>
            <a:r>
              <a:rPr sz="4400" b="0" spc="-70" dirty="0">
                <a:latin typeface="Carlito"/>
                <a:cs typeface="Carlito"/>
              </a:rPr>
              <a:t> </a:t>
            </a:r>
            <a:r>
              <a:rPr sz="4400" b="0" spc="-5" dirty="0">
                <a:latin typeface="Carlito"/>
                <a:cs typeface="Carlito"/>
              </a:rPr>
              <a:t>Enema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9651" y="1295400"/>
            <a:ext cx="4120896" cy="50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419" y="192150"/>
            <a:ext cx="735716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5965" marR="5080" indent="-140335">
              <a:lnSpc>
                <a:spcPct val="100000"/>
              </a:lnSpc>
              <a:spcBef>
                <a:spcPts val="95"/>
              </a:spcBef>
            </a:pPr>
            <a:r>
              <a:rPr sz="3600" b="0" spc="-25" dirty="0">
                <a:solidFill>
                  <a:srgbClr val="FF0000"/>
                </a:solidFill>
                <a:latin typeface="Carlito"/>
                <a:cs typeface="Carlito"/>
              </a:rPr>
              <a:t>Role </a:t>
            </a:r>
            <a:r>
              <a:rPr sz="3600" b="0" spc="-5" dirty="0">
                <a:solidFill>
                  <a:srgbClr val="FF0000"/>
                </a:solidFill>
                <a:latin typeface="Carlito"/>
                <a:cs typeface="Carlito"/>
              </a:rPr>
              <a:t>of </a:t>
            </a:r>
            <a:r>
              <a:rPr sz="3600" b="0" spc="-15" dirty="0">
                <a:solidFill>
                  <a:srgbClr val="FF0000"/>
                </a:solidFill>
                <a:latin typeface="Carlito"/>
                <a:cs typeface="Carlito"/>
              </a:rPr>
              <a:t>radiological </a:t>
            </a:r>
            <a:r>
              <a:rPr sz="3600" b="0" spc="-5" dirty="0">
                <a:solidFill>
                  <a:srgbClr val="FF0000"/>
                </a:solidFill>
                <a:latin typeface="Carlito"/>
                <a:cs typeface="Carlito"/>
              </a:rPr>
              <a:t>imaging in  </a:t>
            </a:r>
            <a:r>
              <a:rPr sz="3600" b="0" spc="-15" dirty="0">
                <a:solidFill>
                  <a:srgbClr val="FF0000"/>
                </a:solidFill>
                <a:latin typeface="Carlito"/>
                <a:cs typeface="Carlito"/>
              </a:rPr>
              <a:t>emergency </a:t>
            </a:r>
            <a:r>
              <a:rPr sz="3600" b="0" spc="-20" dirty="0">
                <a:solidFill>
                  <a:srgbClr val="FF0000"/>
                </a:solidFill>
                <a:latin typeface="Carlito"/>
                <a:cs typeface="Carlito"/>
              </a:rPr>
              <a:t>surgical</a:t>
            </a:r>
            <a:r>
              <a:rPr sz="3600" b="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600" b="0" spc="-10" dirty="0">
                <a:solidFill>
                  <a:srgbClr val="FF0000"/>
                </a:solidFill>
                <a:latin typeface="Carlito"/>
                <a:cs typeface="Carlito"/>
              </a:rPr>
              <a:t>situation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38541"/>
            <a:ext cx="7793990" cy="396903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X-ray</a:t>
            </a:r>
            <a:endParaRPr sz="3200" dirty="0">
              <a:latin typeface="Carlito"/>
              <a:cs typeface="Carlito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spc="-25" dirty="0">
                <a:latin typeface="Carlito"/>
                <a:cs typeface="Carlito"/>
              </a:rPr>
              <a:t>Perforation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20" dirty="0">
                <a:latin typeface="Carlito"/>
                <a:cs typeface="Carlito"/>
              </a:rPr>
              <a:t>gas </a:t>
            </a:r>
            <a:r>
              <a:rPr sz="3200" spc="-10" dirty="0">
                <a:latin typeface="Carlito"/>
                <a:cs typeface="Carlito"/>
              </a:rPr>
              <a:t>containing </a:t>
            </a:r>
            <a:r>
              <a:rPr sz="3200" spc="-5" dirty="0">
                <a:latin typeface="Carlito"/>
                <a:cs typeface="Carlito"/>
              </a:rPr>
              <a:t>hollow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viscus</a:t>
            </a:r>
          </a:p>
          <a:p>
            <a:pPr marL="756285" lvl="1" indent="-287020" algn="l" rtl="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spc="-15" dirty="0">
                <a:latin typeface="Carlito"/>
                <a:cs typeface="Carlito"/>
              </a:rPr>
              <a:t>Intestinal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Obstruction</a:t>
            </a:r>
            <a:endParaRPr sz="3200" dirty="0">
              <a:latin typeface="Carlito"/>
              <a:cs typeface="Carlito"/>
            </a:endParaRPr>
          </a:p>
          <a:p>
            <a:pPr marL="756285" marR="579755" lvl="1" indent="-287020" algn="l" rtl="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spc="-45" dirty="0">
                <a:latin typeface="Carlito"/>
                <a:cs typeface="Carlito"/>
              </a:rPr>
              <a:t>Tension </a:t>
            </a:r>
            <a:r>
              <a:rPr sz="3200" spc="-10" dirty="0">
                <a:latin typeface="Carlito"/>
                <a:cs typeface="Carlito"/>
              </a:rPr>
              <a:t>Pneumothorax </a:t>
            </a:r>
            <a:r>
              <a:rPr sz="3200" dirty="0">
                <a:latin typeface="Carlito"/>
                <a:cs typeface="Carlito"/>
              </a:rPr>
              <a:t>/ </a:t>
            </a:r>
            <a:r>
              <a:rPr sz="3200" spc="-10" dirty="0">
                <a:latin typeface="Carlito"/>
                <a:cs typeface="Carlito"/>
              </a:rPr>
              <a:t>Hemothorax </a:t>
            </a:r>
            <a:r>
              <a:rPr sz="3200" dirty="0">
                <a:latin typeface="Carlito"/>
                <a:cs typeface="Carlito"/>
              </a:rPr>
              <a:t>/  </a:t>
            </a:r>
            <a:r>
              <a:rPr sz="3200" spc="-10" dirty="0">
                <a:latin typeface="Carlito"/>
                <a:cs typeface="Carlito"/>
              </a:rPr>
              <a:t>Pneumohemothorax</a:t>
            </a:r>
            <a:endParaRPr sz="3200" dirty="0">
              <a:latin typeface="Carlito"/>
              <a:cs typeface="Carlito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spc="-15" dirty="0">
                <a:latin typeface="Carlito"/>
                <a:cs typeface="Carlito"/>
              </a:rPr>
              <a:t>Fracture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990600"/>
            <a:ext cx="3835908" cy="5599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55975" y="6494475"/>
            <a:ext cx="327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Stricture. </a:t>
            </a:r>
            <a:r>
              <a:rPr sz="1800" spc="-5" dirty="0">
                <a:latin typeface="Carlito"/>
                <a:cs typeface="Carlito"/>
              </a:rPr>
              <a:t>Barium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enema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381000"/>
            <a:ext cx="28676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rlito"/>
                <a:cs typeface="Carlito"/>
              </a:rPr>
              <a:t>D</a:t>
            </a:r>
            <a:r>
              <a:rPr sz="4400" b="0" spc="-85" dirty="0">
                <a:latin typeface="Carlito"/>
                <a:cs typeface="Carlito"/>
              </a:rPr>
              <a:t>r</a:t>
            </a:r>
            <a:r>
              <a:rPr sz="4400" b="0" spc="-25" dirty="0">
                <a:latin typeface="Carlito"/>
                <a:cs typeface="Carlito"/>
              </a:rPr>
              <a:t>a</a:t>
            </a:r>
            <a:r>
              <a:rPr sz="4400" b="0" dirty="0">
                <a:latin typeface="Carlito"/>
                <a:cs typeface="Carlito"/>
              </a:rPr>
              <a:t>wbac</a:t>
            </a:r>
            <a:r>
              <a:rPr sz="4400" b="0" spc="-35" dirty="0">
                <a:latin typeface="Carlito"/>
                <a:cs typeface="Carlito"/>
              </a:rPr>
              <a:t>k</a:t>
            </a:r>
            <a:r>
              <a:rPr sz="4400" b="0" dirty="0">
                <a:latin typeface="Carlito"/>
                <a:cs typeface="Carlito"/>
              </a:rPr>
              <a:t>s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804545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rlito"/>
                <a:cs typeface="Carlito"/>
              </a:rPr>
              <a:t>Contrast </a:t>
            </a:r>
            <a:r>
              <a:rPr sz="3000" spc="-10" dirty="0">
                <a:latin typeface="Carlito"/>
                <a:cs typeface="Carlito"/>
              </a:rPr>
              <a:t>inadvertently </a:t>
            </a:r>
            <a:r>
              <a:rPr sz="3000" spc="-5" dirty="0">
                <a:latin typeface="Carlito"/>
                <a:cs typeface="Carlito"/>
              </a:rPr>
              <a:t>injected outside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0" dirty="0">
                <a:latin typeface="Carlito"/>
                <a:cs typeface="Carlito"/>
              </a:rPr>
              <a:t>vein is  painful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5" dirty="0">
                <a:latin typeface="Carlito"/>
                <a:cs typeface="Carlito"/>
              </a:rPr>
              <a:t>should be </a:t>
            </a:r>
            <a:r>
              <a:rPr sz="3000" spc="-15" dirty="0">
                <a:latin typeface="Carlito"/>
                <a:cs typeface="Carlito"/>
              </a:rPr>
              <a:t>carefully </a:t>
            </a:r>
            <a:r>
              <a:rPr sz="3000" spc="-10" dirty="0">
                <a:latin typeface="Carlito"/>
                <a:cs typeface="Carlito"/>
              </a:rPr>
              <a:t>guarded</a:t>
            </a:r>
            <a:r>
              <a:rPr sz="3000" spc="-40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against.</a:t>
            </a:r>
            <a:endParaRPr sz="3000" dirty="0">
              <a:latin typeface="Carlito"/>
              <a:cs typeface="Carlito"/>
            </a:endParaRPr>
          </a:p>
          <a:p>
            <a:pPr marL="355600" marR="287655" indent="-342900" algn="l" rtl="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sz="3000" dirty="0">
                <a:latin typeface="Carlito"/>
                <a:cs typeface="Carlito"/>
              </a:rPr>
              <a:t>A </a:t>
            </a:r>
            <a:r>
              <a:rPr sz="3000" spc="-35" dirty="0">
                <a:latin typeface="Carlito"/>
                <a:cs typeface="Carlito"/>
              </a:rPr>
              <a:t>few </a:t>
            </a:r>
            <a:r>
              <a:rPr sz="3000" spc="-10" dirty="0">
                <a:latin typeface="Carlito"/>
                <a:cs typeface="Carlito"/>
              </a:rPr>
              <a:t>patients </a:t>
            </a:r>
            <a:r>
              <a:rPr sz="3000" spc="-15" dirty="0">
                <a:latin typeface="Carlito"/>
                <a:cs typeface="Carlito"/>
              </a:rPr>
              <a:t>develop </a:t>
            </a:r>
            <a:r>
              <a:rPr sz="3000" dirty="0">
                <a:latin typeface="Carlito"/>
                <a:cs typeface="Carlito"/>
              </a:rPr>
              <a:t>an </a:t>
            </a:r>
            <a:r>
              <a:rPr sz="3000" spc="-10" dirty="0">
                <a:latin typeface="Carlito"/>
                <a:cs typeface="Carlito"/>
              </a:rPr>
              <a:t>urticarial </a:t>
            </a:r>
            <a:r>
              <a:rPr sz="3000" spc="-15" dirty="0">
                <a:latin typeface="Carlito"/>
                <a:cs typeface="Carlito"/>
              </a:rPr>
              <a:t>rash, </a:t>
            </a:r>
            <a:r>
              <a:rPr sz="3000" dirty="0">
                <a:latin typeface="Carlito"/>
                <a:cs typeface="Carlito"/>
              </a:rPr>
              <a:t>which  </a:t>
            </a:r>
            <a:r>
              <a:rPr sz="3000" spc="-5" dirty="0">
                <a:latin typeface="Carlito"/>
                <a:cs typeface="Carlito"/>
              </a:rPr>
              <a:t>usually </a:t>
            </a:r>
            <a:r>
              <a:rPr sz="3000" spc="-10" dirty="0">
                <a:latin typeface="Carlito"/>
                <a:cs typeface="Carlito"/>
              </a:rPr>
              <a:t>subsides</a:t>
            </a:r>
            <a:r>
              <a:rPr sz="3000" spc="5" dirty="0">
                <a:latin typeface="Carlito"/>
                <a:cs typeface="Carlito"/>
              </a:rPr>
              <a:t> </a:t>
            </a:r>
            <a:r>
              <a:rPr sz="3000" spc="-25" dirty="0">
                <a:latin typeface="Carlito"/>
                <a:cs typeface="Carlito"/>
              </a:rPr>
              <a:t>spontaneously.</a:t>
            </a:r>
            <a:endParaRPr sz="3000" dirty="0">
              <a:latin typeface="Carlito"/>
              <a:cs typeface="Carlito"/>
            </a:endParaRPr>
          </a:p>
          <a:p>
            <a:pPr marL="355600" marR="27305" indent="-342900" algn="l" rtl="0">
              <a:lnSpc>
                <a:spcPts val="288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Bronchospasm, </a:t>
            </a:r>
            <a:r>
              <a:rPr sz="3000" spc="-5" dirty="0">
                <a:latin typeface="Carlito"/>
                <a:cs typeface="Carlito"/>
              </a:rPr>
              <a:t>laryngeal oedema or </a:t>
            </a:r>
            <a:r>
              <a:rPr sz="3000" spc="-15" dirty="0">
                <a:latin typeface="Carlito"/>
                <a:cs typeface="Carlito"/>
              </a:rPr>
              <a:t>hypotension  </a:t>
            </a:r>
            <a:r>
              <a:rPr sz="3000" spc="-5" dirty="0">
                <a:latin typeface="Carlito"/>
                <a:cs typeface="Carlito"/>
              </a:rPr>
              <a:t>occasionally </a:t>
            </a:r>
            <a:r>
              <a:rPr sz="3000" spc="-10" dirty="0">
                <a:latin typeface="Carlito"/>
                <a:cs typeface="Carlito"/>
              </a:rPr>
              <a:t>develop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20" dirty="0">
                <a:latin typeface="Carlito"/>
                <a:cs typeface="Carlito"/>
              </a:rPr>
              <a:t>may </a:t>
            </a:r>
            <a:r>
              <a:rPr sz="3000" spc="-5" dirty="0">
                <a:latin typeface="Carlito"/>
                <a:cs typeface="Carlito"/>
              </a:rPr>
              <a:t>be so </a:t>
            </a:r>
            <a:r>
              <a:rPr sz="3000" spc="-20" dirty="0">
                <a:latin typeface="Carlito"/>
                <a:cs typeface="Carlito"/>
              </a:rPr>
              <a:t>severe </a:t>
            </a:r>
            <a:r>
              <a:rPr sz="3000" dirty="0">
                <a:latin typeface="Carlito"/>
                <a:cs typeface="Carlito"/>
              </a:rPr>
              <a:t>as </a:t>
            </a:r>
            <a:r>
              <a:rPr sz="3000" spc="-15" dirty="0">
                <a:latin typeface="Carlito"/>
                <a:cs typeface="Carlito"/>
              </a:rPr>
              <a:t>to  </a:t>
            </a:r>
            <a:r>
              <a:rPr sz="3000" spc="-5" dirty="0">
                <a:latin typeface="Carlito"/>
                <a:cs typeface="Carlito"/>
              </a:rPr>
              <a:t>be</a:t>
            </a:r>
            <a:r>
              <a:rPr sz="3000" spc="-20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lifethreatening.</a:t>
            </a:r>
            <a:endParaRPr sz="3000" dirty="0">
              <a:latin typeface="Carlito"/>
              <a:cs typeface="Carlito"/>
            </a:endParaRPr>
          </a:p>
          <a:p>
            <a:pPr marL="355600" marR="513715" indent="-342900" algn="l" rtl="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sz="3000" spc="-20" dirty="0">
                <a:latin typeface="Carlito"/>
                <a:cs typeface="Carlito"/>
              </a:rPr>
              <a:t>Intravenous contrast </a:t>
            </a:r>
            <a:r>
              <a:rPr sz="3000" spc="-10" dirty="0">
                <a:latin typeface="Carlito"/>
                <a:cs typeface="Carlito"/>
              </a:rPr>
              <a:t>agents </a:t>
            </a:r>
            <a:r>
              <a:rPr sz="3000" spc="-20" dirty="0">
                <a:latin typeface="Carlito"/>
                <a:cs typeface="Carlito"/>
              </a:rPr>
              <a:t>may have </a:t>
            </a:r>
            <a:r>
              <a:rPr sz="3000" dirty="0">
                <a:latin typeface="Carlito"/>
                <a:cs typeface="Carlito"/>
              </a:rPr>
              <a:t>a  </a:t>
            </a:r>
            <a:r>
              <a:rPr sz="3000" spc="-10" dirty="0">
                <a:latin typeface="Carlito"/>
                <a:cs typeface="Carlito"/>
              </a:rPr>
              <a:t>deleterious </a:t>
            </a:r>
            <a:r>
              <a:rPr sz="3000" spc="-25" dirty="0">
                <a:latin typeface="Carlito"/>
                <a:cs typeface="Carlito"/>
              </a:rPr>
              <a:t>effect </a:t>
            </a:r>
            <a:r>
              <a:rPr sz="3000" spc="-5" dirty="0">
                <a:latin typeface="Carlito"/>
                <a:cs typeface="Carlito"/>
              </a:rPr>
              <a:t>on </a:t>
            </a:r>
            <a:r>
              <a:rPr sz="3000" spc="-10" dirty="0">
                <a:latin typeface="Carlito"/>
                <a:cs typeface="Carlito"/>
              </a:rPr>
              <a:t>renal </a:t>
            </a:r>
            <a:r>
              <a:rPr sz="3000" spc="-5" dirty="0">
                <a:latin typeface="Carlito"/>
                <a:cs typeface="Carlito"/>
              </a:rPr>
              <a:t>function </a:t>
            </a:r>
            <a:r>
              <a:rPr sz="3000" dirty="0">
                <a:latin typeface="Carlito"/>
                <a:cs typeface="Carlito"/>
              </a:rPr>
              <a:t>in </a:t>
            </a:r>
            <a:r>
              <a:rPr sz="3000" spc="-10" dirty="0">
                <a:latin typeface="Carlito"/>
                <a:cs typeface="Carlito"/>
              </a:rPr>
              <a:t>patients  </a:t>
            </a:r>
            <a:r>
              <a:rPr sz="3000" dirty="0">
                <a:latin typeface="Carlito"/>
                <a:cs typeface="Carlito"/>
              </a:rPr>
              <a:t>with </a:t>
            </a:r>
            <a:r>
              <a:rPr sz="3000" spc="-10" dirty="0">
                <a:latin typeface="Carlito"/>
                <a:cs typeface="Carlito"/>
              </a:rPr>
              <a:t>impaired</a:t>
            </a:r>
            <a:r>
              <a:rPr sz="3000" spc="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kidneys.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00913"/>
            <a:ext cx="2841243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rlito"/>
                <a:cs typeface="Carlito"/>
              </a:rPr>
              <a:t>Other</a:t>
            </a:r>
            <a:r>
              <a:rPr sz="4400" b="0" spc="-75" dirty="0">
                <a:latin typeface="Carlito"/>
                <a:cs typeface="Carlito"/>
              </a:rPr>
              <a:t> </a:t>
            </a:r>
            <a:r>
              <a:rPr sz="4400" b="0" spc="-5" dirty="0">
                <a:latin typeface="Carlito"/>
                <a:cs typeface="Carlito"/>
              </a:rPr>
              <a:t>uses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074165"/>
            <a:ext cx="752348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l" rtl="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4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determine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appropriate </a:t>
            </a:r>
            <a:r>
              <a:rPr sz="2400" spc="-5" dirty="0">
                <a:latin typeface="Carlito"/>
                <a:cs typeface="Carlito"/>
              </a:rPr>
              <a:t>position of  </a:t>
            </a:r>
            <a:r>
              <a:rPr sz="2400" spc="-15" dirty="0">
                <a:latin typeface="Carlito"/>
                <a:cs typeface="Carlito"/>
              </a:rPr>
              <a:t>central </a:t>
            </a:r>
            <a:r>
              <a:rPr sz="2400" spc="-5" dirty="0">
                <a:latin typeface="Carlito"/>
                <a:cs typeface="Carlito"/>
              </a:rPr>
              <a:t>venous </a:t>
            </a:r>
            <a:r>
              <a:rPr sz="2400" dirty="0">
                <a:latin typeface="Carlito"/>
                <a:cs typeface="Carlito"/>
              </a:rPr>
              <a:t>line, ET tube and </a:t>
            </a:r>
            <a:r>
              <a:rPr sz="2400" spc="-15" dirty="0">
                <a:latin typeface="Carlito"/>
                <a:cs typeface="Carlito"/>
              </a:rPr>
              <a:t>Chest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tube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2362200"/>
            <a:ext cx="5715000" cy="410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148" y="461899"/>
            <a:ext cx="52362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0" dirty="0" smtClean="0">
                <a:latin typeface="Carlito"/>
                <a:cs typeface="Carlito"/>
              </a:rPr>
              <a:t>Ultrasonography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869555" cy="396903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69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Principle</a:t>
            </a:r>
            <a:endParaRPr sz="2800" dirty="0">
              <a:latin typeface="Carlito"/>
              <a:cs typeface="Carlito"/>
            </a:endParaRPr>
          </a:p>
          <a:p>
            <a:pPr marL="355600" marR="508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Depends on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generation </a:t>
            </a:r>
            <a:r>
              <a:rPr sz="2800" spc="-5" dirty="0">
                <a:latin typeface="Carlito"/>
                <a:cs typeface="Carlito"/>
              </a:rPr>
              <a:t>of high frequency  sound </a:t>
            </a:r>
            <a:r>
              <a:rPr sz="2800" spc="-20" dirty="0">
                <a:latin typeface="Carlito"/>
                <a:cs typeface="Carlito"/>
              </a:rPr>
              <a:t>wave(3 </a:t>
            </a:r>
            <a:r>
              <a:rPr sz="2800" dirty="0">
                <a:latin typeface="Carlito"/>
                <a:cs typeface="Carlito"/>
              </a:rPr>
              <a:t>and 7 MHz) </a:t>
            </a:r>
            <a:r>
              <a:rPr sz="2800" spc="-5" dirty="0">
                <a:latin typeface="Carlito"/>
                <a:cs typeface="Carlito"/>
              </a:rPr>
              <a:t>by transducer  placed </a:t>
            </a:r>
            <a:r>
              <a:rPr sz="2800" spc="5" dirty="0">
                <a:latin typeface="Carlito"/>
                <a:cs typeface="Carlito"/>
              </a:rPr>
              <a:t>on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skin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rlito"/>
                <a:cs typeface="Carlito"/>
              </a:rPr>
              <a:t>Sound is </a:t>
            </a:r>
            <a:r>
              <a:rPr sz="2800" spc="-15" dirty="0">
                <a:latin typeface="Carlito"/>
                <a:cs typeface="Carlito"/>
              </a:rPr>
              <a:t>reflected </a:t>
            </a:r>
            <a:r>
              <a:rPr sz="2800" spc="-10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tissue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interfaces</a:t>
            </a:r>
            <a:endParaRPr sz="2800" dirty="0">
              <a:latin typeface="Carlito"/>
              <a:cs typeface="Carlito"/>
            </a:endParaRPr>
          </a:p>
          <a:p>
            <a:pPr marL="355600" marR="683895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Echoes </a:t>
            </a:r>
            <a:r>
              <a:rPr sz="2800" spc="-15" dirty="0">
                <a:latin typeface="Carlito"/>
                <a:cs typeface="Carlito"/>
              </a:rPr>
              <a:t>generated </a:t>
            </a:r>
            <a:r>
              <a:rPr sz="2800" spc="-10" dirty="0">
                <a:latin typeface="Carlito"/>
                <a:cs typeface="Carlito"/>
              </a:rPr>
              <a:t>are </a:t>
            </a:r>
            <a:r>
              <a:rPr sz="2800" spc="-20" dirty="0">
                <a:latin typeface="Carlito"/>
                <a:cs typeface="Carlito"/>
              </a:rPr>
              <a:t>picked </a:t>
            </a:r>
            <a:r>
              <a:rPr sz="2800" spc="-10" dirty="0">
                <a:latin typeface="Carlito"/>
                <a:cs typeface="Carlito"/>
              </a:rPr>
              <a:t>by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5" dirty="0">
                <a:latin typeface="Carlito"/>
                <a:cs typeface="Carlito"/>
              </a:rPr>
              <a:t>same  transducer </a:t>
            </a:r>
            <a:r>
              <a:rPr sz="2800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converted into </a:t>
            </a:r>
            <a:r>
              <a:rPr sz="2800" dirty="0">
                <a:latin typeface="Carlito"/>
                <a:cs typeface="Carlito"/>
              </a:rPr>
              <a:t>an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image</a:t>
            </a: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Image </a:t>
            </a:r>
            <a:r>
              <a:rPr sz="2800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displayed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real </a:t>
            </a:r>
            <a:r>
              <a:rPr sz="2800" dirty="0">
                <a:latin typeface="Carlito"/>
                <a:cs typeface="Carlito"/>
              </a:rPr>
              <a:t>time </a:t>
            </a:r>
            <a:r>
              <a:rPr sz="2800" spc="-5" dirty="0">
                <a:latin typeface="Carlito"/>
                <a:cs typeface="Carlito"/>
              </a:rPr>
              <a:t>on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monitor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1" y="381000"/>
            <a:ext cx="4216908" cy="3477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800600" y="445188"/>
            <a:ext cx="4022090" cy="6111240"/>
            <a:chOff x="4800600" y="445188"/>
            <a:chExt cx="4022090" cy="6111240"/>
          </a:xfrm>
        </p:grpSpPr>
        <p:sp>
          <p:nvSpPr>
            <p:cNvPr id="4" name="object 4"/>
            <p:cNvSpPr/>
            <p:nvPr/>
          </p:nvSpPr>
          <p:spPr>
            <a:xfrm>
              <a:off x="4965192" y="445188"/>
              <a:ext cx="3473046" cy="30186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00600" y="3505200"/>
              <a:ext cx="4021836" cy="30510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8241" y="461899"/>
            <a:ext cx="528828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rlito"/>
                <a:cs typeface="Carlito"/>
              </a:rPr>
              <a:t>Normal USG </a:t>
            </a:r>
            <a:r>
              <a:rPr b="0" spc="-5" dirty="0">
                <a:latin typeface="Carlito"/>
                <a:cs typeface="Carlito"/>
              </a:rPr>
              <a:t>of</a:t>
            </a:r>
            <a:r>
              <a:rPr b="0" spc="-55" dirty="0">
                <a:latin typeface="Carlito"/>
                <a:cs typeface="Carlito"/>
              </a:rPr>
              <a:t> </a:t>
            </a:r>
            <a:r>
              <a:rPr b="0" spc="-5" dirty="0">
                <a:latin typeface="Carlito"/>
                <a:cs typeface="Carlito"/>
              </a:rPr>
              <a:t>bladder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1600200"/>
            <a:ext cx="5294376" cy="4840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580" y="461899"/>
            <a:ext cx="594550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ar-EG" sz="3200" spc="-15" dirty="0" smtClean="0"/>
              <a:t/>
            </a:r>
            <a:br>
              <a:rPr lang="ar-EG" sz="3200" spc="-15" dirty="0" smtClean="0"/>
            </a:br>
            <a:r>
              <a:rPr lang="ar-EG" sz="3200" spc="-15" dirty="0"/>
              <a:t/>
            </a:r>
            <a:br>
              <a:rPr lang="ar-EG" sz="3200" spc="-15" dirty="0"/>
            </a:br>
            <a:r>
              <a:rPr sz="3200" spc="-15" dirty="0" smtClean="0"/>
              <a:t>DIAGNOSTIC </a:t>
            </a:r>
            <a:r>
              <a:rPr sz="3200" spc="-10" dirty="0"/>
              <a:t>USES </a:t>
            </a:r>
            <a:r>
              <a:rPr sz="3200" dirty="0"/>
              <a:t>of</a:t>
            </a:r>
            <a:r>
              <a:rPr sz="3200" spc="-45" dirty="0"/>
              <a:t> </a:t>
            </a:r>
            <a:r>
              <a:rPr sz="3200" dirty="0"/>
              <a:t>USG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6757" y="461899"/>
            <a:ext cx="46507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  <a:tabLst>
                <a:tab pos="3477260" algn="l"/>
              </a:tabLst>
            </a:pPr>
            <a:r>
              <a:rPr sz="2000" spc="-5" dirty="0" smtClean="0"/>
              <a:t>THERAPEUTI</a:t>
            </a:r>
            <a:r>
              <a:rPr sz="2000" dirty="0" smtClean="0"/>
              <a:t>C</a:t>
            </a:r>
            <a:r>
              <a:rPr lang="ar-EG" sz="2000" dirty="0" smtClean="0"/>
              <a:t> </a:t>
            </a:r>
            <a:r>
              <a:rPr sz="2000" dirty="0" smtClean="0"/>
              <a:t>US</a:t>
            </a:r>
            <a:r>
              <a:rPr sz="2000" spc="-55" dirty="0" smtClean="0"/>
              <a:t>E</a:t>
            </a:r>
            <a:r>
              <a:rPr sz="2000" dirty="0" smtClean="0"/>
              <a:t>S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13357"/>
            <a:ext cx="776922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82065" indent="-342900" algn="l" rtl="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USG guided </a:t>
            </a:r>
            <a:r>
              <a:rPr sz="3200" spc="-10" dirty="0">
                <a:latin typeface="Carlito"/>
                <a:cs typeface="Carlito"/>
              </a:rPr>
              <a:t>aspiration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hepatic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pulmonary </a:t>
            </a:r>
            <a:r>
              <a:rPr sz="3200" dirty="0">
                <a:latin typeface="Carlito"/>
                <a:cs typeface="Carlito"/>
              </a:rPr>
              <a:t>abscess and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cyst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Focused </a:t>
            </a:r>
            <a:r>
              <a:rPr sz="3200" dirty="0">
                <a:latin typeface="Carlito"/>
                <a:cs typeface="Carlito"/>
              </a:rPr>
              <a:t>U/S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be used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break </a:t>
            </a:r>
            <a:r>
              <a:rPr sz="3200" spc="-5" dirty="0">
                <a:latin typeface="Carlito"/>
                <a:cs typeface="Carlito"/>
              </a:rPr>
              <a:t>up kidney  </a:t>
            </a:r>
            <a:r>
              <a:rPr sz="3200" spc="-20" dirty="0">
                <a:latin typeface="Carlito"/>
                <a:cs typeface="Carlito"/>
              </a:rPr>
              <a:t>stone </a:t>
            </a:r>
            <a:r>
              <a:rPr sz="3200" spc="-5" dirty="0">
                <a:latin typeface="Carlito"/>
                <a:cs typeface="Carlito"/>
              </a:rPr>
              <a:t>by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lithotripsy</a:t>
            </a:r>
            <a:endParaRPr sz="3200" dirty="0">
              <a:latin typeface="Carlito"/>
              <a:cs typeface="Carlito"/>
            </a:endParaRPr>
          </a:p>
          <a:p>
            <a:pPr marL="355600" marR="37973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U/S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be used </a:t>
            </a:r>
            <a:r>
              <a:rPr sz="3200" spc="-25" dirty="0">
                <a:latin typeface="Carlito"/>
                <a:cs typeface="Carlito"/>
              </a:rPr>
              <a:t>for </a:t>
            </a:r>
            <a:r>
              <a:rPr sz="3200" spc="-20" dirty="0">
                <a:latin typeface="Carlito"/>
                <a:cs typeface="Carlito"/>
              </a:rPr>
              <a:t>cataract </a:t>
            </a:r>
            <a:r>
              <a:rPr sz="3200" spc="-10" dirty="0">
                <a:latin typeface="Carlito"/>
                <a:cs typeface="Carlito"/>
              </a:rPr>
              <a:t>treatment </a:t>
            </a:r>
            <a:r>
              <a:rPr sz="3200" spc="-5" dirty="0">
                <a:latin typeface="Carlito"/>
                <a:cs typeface="Carlito"/>
              </a:rPr>
              <a:t>by  </a:t>
            </a:r>
            <a:r>
              <a:rPr sz="3200" spc="-10" dirty="0">
                <a:latin typeface="Carlito"/>
                <a:cs typeface="Carlito"/>
              </a:rPr>
              <a:t>phacoemulsification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8600" y="5352999"/>
            <a:ext cx="5013961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Ultrasound </a:t>
            </a:r>
            <a:r>
              <a:rPr sz="1800" spc="-5" dirty="0">
                <a:latin typeface="Carlito"/>
                <a:cs typeface="Carlito"/>
              </a:rPr>
              <a:t>scan of </a:t>
            </a:r>
            <a:r>
              <a:rPr sz="1800" spc="-10" dirty="0">
                <a:latin typeface="Carlito"/>
                <a:cs typeface="Carlito"/>
              </a:rPr>
              <a:t>gall </a:t>
            </a:r>
            <a:r>
              <a:rPr sz="1800" spc="-5" dirty="0">
                <a:latin typeface="Carlito"/>
                <a:cs typeface="Carlito"/>
              </a:rPr>
              <a:t>bladder showing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10" dirty="0">
                <a:latin typeface="Carlito"/>
                <a:cs typeface="Carlito"/>
              </a:rPr>
              <a:t>large  stone </a:t>
            </a:r>
            <a:r>
              <a:rPr sz="1800" spc="-5" dirty="0">
                <a:latin typeface="Carlito"/>
                <a:cs typeface="Carlito"/>
              </a:rPr>
              <a:t>inthe neck 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gall </a:t>
            </a:r>
            <a:r>
              <a:rPr sz="1800" spc="-5" dirty="0">
                <a:latin typeface="Carlito"/>
                <a:cs typeface="Carlito"/>
              </a:rPr>
              <a:t>bladder  </a:t>
            </a:r>
            <a:r>
              <a:rPr sz="1800" spc="-15" dirty="0">
                <a:latin typeface="Carlito"/>
                <a:cs typeface="Carlito"/>
              </a:rPr>
              <a:t>(downward </a:t>
            </a:r>
            <a:r>
              <a:rPr sz="1800" spc="-10" dirty="0">
                <a:latin typeface="Carlito"/>
                <a:cs typeface="Carlito"/>
              </a:rPr>
              <a:t>pointing arrow). Note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acoustic  </a:t>
            </a:r>
            <a:r>
              <a:rPr sz="1800" spc="-5" dirty="0">
                <a:latin typeface="Carlito"/>
                <a:cs typeface="Carlito"/>
              </a:rPr>
              <a:t>shadow behind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stone </a:t>
            </a:r>
            <a:r>
              <a:rPr sz="1800" spc="-15" dirty="0">
                <a:latin typeface="Carlito"/>
                <a:cs typeface="Carlito"/>
              </a:rPr>
              <a:t>(horizontal </a:t>
            </a:r>
            <a:r>
              <a:rPr sz="1800" dirty="0">
                <a:latin typeface="Carlito"/>
                <a:cs typeface="Carlito"/>
              </a:rPr>
              <a:t>double-  headed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arrow).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52" y="0"/>
            <a:ext cx="8994775" cy="4975860"/>
            <a:chOff x="73152" y="0"/>
            <a:chExt cx="8994775" cy="4975860"/>
          </a:xfrm>
        </p:grpSpPr>
        <p:sp>
          <p:nvSpPr>
            <p:cNvPr id="4" name="object 4"/>
            <p:cNvSpPr/>
            <p:nvPr/>
          </p:nvSpPr>
          <p:spPr>
            <a:xfrm>
              <a:off x="4343399" y="0"/>
              <a:ext cx="4724400" cy="49758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52" y="1066800"/>
              <a:ext cx="4242816" cy="3505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501" y="4971364"/>
            <a:ext cx="377888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Ultrasound scan of longitudinal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5" dirty="0" err="1" smtClean="0">
                <a:latin typeface="Carlito"/>
                <a:cs typeface="Carlito"/>
              </a:rPr>
              <a:t>section</a:t>
            </a:r>
            <a:r>
              <a:rPr sz="1800" spc="-10" dirty="0" err="1" smtClean="0">
                <a:latin typeface="Carlito"/>
                <a:cs typeface="Carlito"/>
              </a:rPr>
              <a:t>through</a:t>
            </a:r>
            <a:r>
              <a:rPr sz="1800" spc="-10" dirty="0" smtClean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liver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5" dirty="0">
                <a:latin typeface="Carlito"/>
                <a:cs typeface="Carlito"/>
              </a:rPr>
              <a:t>right </a:t>
            </a:r>
            <a:r>
              <a:rPr sz="1800" spc="-25" dirty="0">
                <a:latin typeface="Carlito"/>
                <a:cs typeface="Carlito"/>
              </a:rPr>
              <a:t>kidney.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10" dirty="0" smtClean="0">
                <a:latin typeface="Carlito"/>
                <a:cs typeface="Carlito"/>
              </a:rPr>
              <a:t>cyst</a:t>
            </a:r>
            <a:r>
              <a:rPr sz="1800" spc="-5" dirty="0" smtClean="0">
                <a:latin typeface="Carlito"/>
                <a:cs typeface="Carlito"/>
              </a:rPr>
              <a:t>(C</a:t>
            </a:r>
            <a:r>
              <a:rPr sz="1800" spc="-5" dirty="0">
                <a:latin typeface="Carlito"/>
                <a:cs typeface="Carlito"/>
              </a:rPr>
              <a:t>) is present in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upper pole of </a:t>
            </a:r>
            <a:r>
              <a:rPr sz="1800" dirty="0">
                <a:latin typeface="Carlito"/>
                <a:cs typeface="Carlito"/>
              </a:rPr>
              <a:t>the  </a:t>
            </a:r>
            <a:r>
              <a:rPr sz="1800" spc="-25" dirty="0">
                <a:latin typeface="Carlito"/>
                <a:cs typeface="Carlito"/>
              </a:rPr>
              <a:t>kidney.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317" y="838860"/>
            <a:ext cx="6663690" cy="562846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9085" indent="-28702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Carlito"/>
                <a:cs typeface="Carlito"/>
              </a:rPr>
              <a:t>USG</a:t>
            </a:r>
            <a:endParaRPr sz="2800" dirty="0">
              <a:latin typeface="Carlito"/>
              <a:cs typeface="Carlito"/>
            </a:endParaRPr>
          </a:p>
          <a:p>
            <a:pPr marL="698500" lvl="1" indent="-229870" algn="l" rtl="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699135" algn="l"/>
              </a:tabLst>
            </a:pPr>
            <a:r>
              <a:rPr sz="2800" spc="-50" dirty="0">
                <a:latin typeface="Carlito"/>
                <a:cs typeface="Carlito"/>
              </a:rPr>
              <a:t>FAST</a:t>
            </a:r>
            <a:endParaRPr sz="2800" dirty="0">
              <a:latin typeface="Carlito"/>
              <a:cs typeface="Carlito"/>
            </a:endParaRPr>
          </a:p>
          <a:p>
            <a:pPr marL="698500" lvl="1" indent="-229870" algn="l" rtl="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699135" algn="l"/>
              </a:tabLst>
            </a:pPr>
            <a:r>
              <a:rPr sz="2800" spc="-10" dirty="0">
                <a:latin typeface="Carlito"/>
                <a:cs typeface="Carlito"/>
              </a:rPr>
              <a:t>Ruptured ectopic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pregnancy</a:t>
            </a:r>
            <a:endParaRPr sz="2800" dirty="0">
              <a:latin typeface="Carlito"/>
              <a:cs typeface="Carlito"/>
            </a:endParaRPr>
          </a:p>
          <a:p>
            <a:pPr marL="698500" lvl="1" indent="-229870" algn="l" rtl="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699135" algn="l"/>
              </a:tabLst>
            </a:pPr>
            <a:r>
              <a:rPr sz="2800" spc="-10" dirty="0">
                <a:latin typeface="Carlito"/>
                <a:cs typeface="Carlito"/>
              </a:rPr>
              <a:t>High resolution </a:t>
            </a:r>
            <a:r>
              <a:rPr sz="2800" spc="-5" dirty="0">
                <a:latin typeface="Carlito"/>
                <a:cs typeface="Carlito"/>
              </a:rPr>
              <a:t>USG in </a:t>
            </a:r>
            <a:r>
              <a:rPr sz="2800" spc="-10" dirty="0">
                <a:latin typeface="Carlito"/>
                <a:cs typeface="Carlito"/>
              </a:rPr>
              <a:t>acute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appendicitis</a:t>
            </a:r>
            <a:endParaRPr sz="2800" dirty="0">
              <a:latin typeface="Carlito"/>
              <a:cs typeface="Carlito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3850" dirty="0">
              <a:latin typeface="Carlito"/>
              <a:cs typeface="Carlito"/>
            </a:endParaRPr>
          </a:p>
          <a:p>
            <a:pPr marL="300355" indent="-229235" algn="l" rtl="0">
              <a:lnSpc>
                <a:spcPct val="100000"/>
              </a:lnSpc>
              <a:buFont typeface="Arial"/>
              <a:buChar char="•"/>
              <a:tabLst>
                <a:tab pos="300990" algn="l"/>
              </a:tabLst>
            </a:pPr>
            <a:r>
              <a:rPr sz="2800" dirty="0">
                <a:latin typeface="Carlito"/>
                <a:cs typeface="Carlito"/>
              </a:rPr>
              <a:t>CT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scan</a:t>
            </a:r>
            <a:endParaRPr sz="2800" dirty="0">
              <a:latin typeface="Carlito"/>
              <a:cs typeface="Carlito"/>
            </a:endParaRPr>
          </a:p>
          <a:p>
            <a:pPr marL="528955" algn="l" rtl="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>
                <a:latin typeface="Carlito"/>
                <a:cs typeface="Carlito"/>
              </a:rPr>
              <a:t>Pneumocephalus</a:t>
            </a:r>
            <a:endParaRPr sz="2800" dirty="0">
              <a:latin typeface="Carlito"/>
              <a:cs typeface="Carlito"/>
            </a:endParaRPr>
          </a:p>
          <a:p>
            <a:pPr marL="528955" algn="l" rtl="0">
              <a:lnSpc>
                <a:spcPct val="100000"/>
              </a:lnSpc>
              <a:spcBef>
                <a:spcPts val="670"/>
              </a:spcBef>
            </a:pPr>
            <a:r>
              <a:rPr sz="2800" spc="120" dirty="0">
                <a:latin typeface="Arial"/>
                <a:cs typeface="Arial"/>
              </a:rPr>
              <a:t>–</a:t>
            </a:r>
            <a:r>
              <a:rPr sz="2800" spc="120" dirty="0">
                <a:latin typeface="Carlito"/>
                <a:cs typeface="Carlito"/>
              </a:rPr>
              <a:t>#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head</a:t>
            </a:r>
            <a:endParaRPr sz="2800" dirty="0">
              <a:latin typeface="Carlito"/>
              <a:cs typeface="Carlito"/>
            </a:endParaRPr>
          </a:p>
          <a:p>
            <a:pPr marL="528955" algn="l" rtl="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484" dirty="0">
                <a:latin typeface="Arial"/>
                <a:cs typeface="Arial"/>
              </a:rPr>
              <a:t> </a:t>
            </a:r>
            <a:r>
              <a:rPr sz="2800" spc="-15" dirty="0">
                <a:latin typeface="Carlito"/>
                <a:cs typeface="Carlito"/>
              </a:rPr>
              <a:t>Subdural hematoma</a:t>
            </a:r>
            <a:endParaRPr sz="2800" dirty="0">
              <a:latin typeface="Carlito"/>
              <a:cs typeface="Carlito"/>
            </a:endParaRPr>
          </a:p>
          <a:p>
            <a:pPr marL="528955" algn="l" rtl="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509" dirty="0">
                <a:latin typeface="Arial"/>
                <a:cs typeface="Arial"/>
              </a:rPr>
              <a:t> </a:t>
            </a:r>
            <a:r>
              <a:rPr sz="2800" spc="-20" dirty="0">
                <a:latin typeface="Carlito"/>
                <a:cs typeface="Carlito"/>
              </a:rPr>
              <a:t>Intracerebral </a:t>
            </a:r>
            <a:r>
              <a:rPr sz="2800" spc="-15" dirty="0">
                <a:latin typeface="Carlito"/>
                <a:cs typeface="Carlito"/>
              </a:rPr>
              <a:t>hematoma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728" y="184900"/>
            <a:ext cx="4835271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20" dirty="0">
                <a:latin typeface="Carlito"/>
                <a:cs typeface="Carlito"/>
              </a:rPr>
              <a:t>Advantages </a:t>
            </a:r>
            <a:r>
              <a:rPr sz="3600" b="0" spc="-5" dirty="0">
                <a:latin typeface="Carlito"/>
                <a:cs typeface="Carlito"/>
              </a:rPr>
              <a:t>of</a:t>
            </a:r>
            <a:r>
              <a:rPr sz="3600" b="0" spc="-40" dirty="0">
                <a:latin typeface="Carlito"/>
                <a:cs typeface="Carlito"/>
              </a:rPr>
              <a:t> </a:t>
            </a:r>
            <a:r>
              <a:rPr sz="3600" b="0" dirty="0">
                <a:latin typeface="Carlito"/>
                <a:cs typeface="Carlito"/>
              </a:rPr>
              <a:t>USG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1537461"/>
            <a:ext cx="7661909" cy="4909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dirty="0">
                <a:latin typeface="Carlito"/>
                <a:cs typeface="Carlito"/>
              </a:rPr>
              <a:t>No</a:t>
            </a:r>
            <a:r>
              <a:rPr sz="2700" spc="-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radiation</a:t>
            </a:r>
            <a:endParaRPr sz="2700" dirty="0">
              <a:latin typeface="Carlito"/>
              <a:cs typeface="Carlito"/>
            </a:endParaRPr>
          </a:p>
          <a:p>
            <a:pPr marL="368300" indent="-342900" algn="l" rtl="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10" dirty="0">
                <a:latin typeface="Carlito"/>
                <a:cs typeface="Carlito"/>
              </a:rPr>
              <a:t>Inexpensive</a:t>
            </a:r>
            <a:endParaRPr sz="2700" dirty="0">
              <a:latin typeface="Carlito"/>
              <a:cs typeface="Carlito"/>
            </a:endParaRPr>
          </a:p>
          <a:p>
            <a:pPr marL="368300" indent="-342900" algn="l" rtl="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dirty="0">
                <a:latin typeface="Carlito"/>
                <a:cs typeface="Carlito"/>
              </a:rPr>
              <a:t>Allow </a:t>
            </a:r>
            <a:r>
              <a:rPr sz="2700" spc="-15" dirty="0">
                <a:latin typeface="Carlito"/>
                <a:cs typeface="Carlito"/>
              </a:rPr>
              <a:t>interaction </a:t>
            </a:r>
            <a:r>
              <a:rPr sz="2700" dirty="0">
                <a:latin typeface="Carlito"/>
                <a:cs typeface="Carlito"/>
              </a:rPr>
              <a:t>with</a:t>
            </a:r>
            <a:r>
              <a:rPr sz="2700" spc="-1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patients</a:t>
            </a:r>
            <a:endParaRPr sz="2700" dirty="0">
              <a:latin typeface="Carlito"/>
              <a:cs typeface="Carlito"/>
            </a:endParaRPr>
          </a:p>
          <a:p>
            <a:pPr marL="368300" indent="-342900" algn="l" rtl="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5" dirty="0">
                <a:latin typeface="Carlito"/>
                <a:cs typeface="Carlito"/>
              </a:rPr>
              <a:t>Superb soft </a:t>
            </a:r>
            <a:r>
              <a:rPr sz="2700" dirty="0">
                <a:latin typeface="Carlito"/>
                <a:cs typeface="Carlito"/>
              </a:rPr>
              <a:t>tissue </a:t>
            </a:r>
            <a:r>
              <a:rPr sz="2700" spc="-5" dirty="0">
                <a:latin typeface="Carlito"/>
                <a:cs typeface="Carlito"/>
              </a:rPr>
              <a:t>resolution </a:t>
            </a:r>
            <a:r>
              <a:rPr sz="2700" dirty="0">
                <a:latin typeface="Carlito"/>
                <a:cs typeface="Carlito"/>
              </a:rPr>
              <a:t>in the </a:t>
            </a:r>
            <a:r>
              <a:rPr sz="2700" spc="-5" dirty="0">
                <a:latin typeface="Carlito"/>
                <a:cs typeface="Carlito"/>
              </a:rPr>
              <a:t>near</a:t>
            </a:r>
            <a:r>
              <a:rPr sz="2700" spc="-10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field</a:t>
            </a:r>
            <a:endParaRPr sz="2700" dirty="0">
              <a:latin typeface="Carlito"/>
              <a:cs typeface="Carlito"/>
            </a:endParaRPr>
          </a:p>
          <a:p>
            <a:pPr marL="368300" indent="-342900" algn="l" rtl="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5" dirty="0">
                <a:latin typeface="Carlito"/>
                <a:cs typeface="Carlito"/>
              </a:rPr>
              <a:t>Dynamic studies </a:t>
            </a:r>
            <a:r>
              <a:rPr sz="2700" spc="-10" dirty="0">
                <a:latin typeface="Carlito"/>
                <a:cs typeface="Carlito"/>
              </a:rPr>
              <a:t>can </a:t>
            </a:r>
            <a:r>
              <a:rPr sz="2700" spc="-5" dirty="0">
                <a:latin typeface="Carlito"/>
                <a:cs typeface="Carlito"/>
              </a:rPr>
              <a:t>be</a:t>
            </a:r>
            <a:r>
              <a:rPr sz="2700" spc="-25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performed</a:t>
            </a:r>
            <a:endParaRPr sz="2700" dirty="0">
              <a:latin typeface="Carlito"/>
              <a:cs typeface="Carlito"/>
            </a:endParaRPr>
          </a:p>
          <a:p>
            <a:pPr marL="368300" indent="-342900"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10" dirty="0">
                <a:latin typeface="Carlito"/>
                <a:cs typeface="Carlito"/>
              </a:rPr>
              <a:t>1</a:t>
            </a:r>
            <a:r>
              <a:rPr sz="2700" spc="-15" baseline="24691" dirty="0">
                <a:latin typeface="Carlito"/>
                <a:cs typeface="Carlito"/>
              </a:rPr>
              <a:t>st </a:t>
            </a:r>
            <a:r>
              <a:rPr sz="2700" dirty="0">
                <a:latin typeface="Carlito"/>
                <a:cs typeface="Carlito"/>
              </a:rPr>
              <a:t>line </a:t>
            </a:r>
            <a:r>
              <a:rPr sz="2700" spc="-15" dirty="0">
                <a:latin typeface="Carlito"/>
                <a:cs typeface="Carlito"/>
              </a:rPr>
              <a:t>inv- </a:t>
            </a:r>
            <a:r>
              <a:rPr sz="2700" spc="-10" dirty="0">
                <a:latin typeface="Carlito"/>
                <a:cs typeface="Carlito"/>
              </a:rPr>
              <a:t>hepatic, </a:t>
            </a:r>
            <a:r>
              <a:rPr sz="2700" spc="-5" dirty="0">
                <a:latin typeface="Carlito"/>
                <a:cs typeface="Carlito"/>
              </a:rPr>
              <a:t>biliary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0" dirty="0">
                <a:latin typeface="Carlito"/>
                <a:cs typeface="Carlito"/>
              </a:rPr>
              <a:t>renal</a:t>
            </a:r>
            <a:r>
              <a:rPr sz="2700" spc="-22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disease</a:t>
            </a:r>
            <a:endParaRPr sz="2700" dirty="0">
              <a:latin typeface="Carlito"/>
              <a:cs typeface="Carlito"/>
            </a:endParaRPr>
          </a:p>
          <a:p>
            <a:pPr marL="368300" marR="458470" indent="-342900" algn="l" rtl="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10" dirty="0">
                <a:latin typeface="Carlito"/>
                <a:cs typeface="Carlito"/>
              </a:rPr>
              <a:t>Excellent </a:t>
            </a:r>
            <a:r>
              <a:rPr sz="2700" spc="-5" dirty="0">
                <a:latin typeface="Carlito"/>
                <a:cs typeface="Carlito"/>
              </a:rPr>
              <a:t>resolution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spc="-15" dirty="0">
                <a:latin typeface="Carlito"/>
                <a:cs typeface="Carlito"/>
              </a:rPr>
              <a:t>breast, </a:t>
            </a:r>
            <a:r>
              <a:rPr sz="2700" spc="-20" dirty="0">
                <a:latin typeface="Carlito"/>
                <a:cs typeface="Carlito"/>
              </a:rPr>
              <a:t>thyroid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20" dirty="0">
                <a:latin typeface="Carlito"/>
                <a:cs typeface="Carlito"/>
              </a:rPr>
              <a:t>testes  </a:t>
            </a:r>
            <a:r>
              <a:rPr sz="2700" dirty="0">
                <a:latin typeface="Carlito"/>
                <a:cs typeface="Carlito"/>
              </a:rPr>
              <a:t>imaging</a:t>
            </a:r>
          </a:p>
          <a:p>
            <a:pPr marL="368300" indent="-342900" algn="l" rtl="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dirty="0">
                <a:latin typeface="Carlito"/>
                <a:cs typeface="Carlito"/>
              </a:rPr>
              <a:t>Good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dirty="0">
                <a:latin typeface="Carlito"/>
                <a:cs typeface="Carlito"/>
              </a:rPr>
              <a:t>soft tissue, </a:t>
            </a:r>
            <a:r>
              <a:rPr sz="2700" spc="-5" dirty="0">
                <a:latin typeface="Carlito"/>
                <a:cs typeface="Carlito"/>
              </a:rPr>
              <a:t>including tendons </a:t>
            </a:r>
            <a:r>
              <a:rPr sz="2700" dirty="0">
                <a:latin typeface="Carlito"/>
                <a:cs typeface="Carlito"/>
              </a:rPr>
              <a:t>and</a:t>
            </a:r>
            <a:r>
              <a:rPr sz="2700" spc="-9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ligament</a:t>
            </a:r>
            <a:endParaRPr sz="2700" dirty="0">
              <a:latin typeface="Carlito"/>
              <a:cs typeface="Carlito"/>
            </a:endParaRPr>
          </a:p>
          <a:p>
            <a:pPr marL="368300" indent="-342900"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10" dirty="0">
                <a:latin typeface="Carlito"/>
                <a:cs typeface="Carlito"/>
              </a:rPr>
              <a:t>Excellent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spc="-15" dirty="0">
                <a:latin typeface="Carlito"/>
                <a:cs typeface="Carlito"/>
              </a:rPr>
              <a:t>cysts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5" dirty="0">
                <a:latin typeface="Carlito"/>
                <a:cs typeface="Carlito"/>
              </a:rPr>
              <a:t>foreign</a:t>
            </a:r>
            <a:r>
              <a:rPr sz="2700" spc="-5" dirty="0">
                <a:latin typeface="Carlito"/>
                <a:cs typeface="Carlito"/>
              </a:rPr>
              <a:t> bodies</a:t>
            </a:r>
            <a:endParaRPr sz="2700" dirty="0">
              <a:latin typeface="Carlito"/>
              <a:cs typeface="Carlito"/>
            </a:endParaRPr>
          </a:p>
          <a:p>
            <a:pPr marL="368300" indent="-342900" algn="l" rtl="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5" dirty="0">
                <a:latin typeface="Carlito"/>
                <a:cs typeface="Carlito"/>
              </a:rPr>
              <a:t>Doppler studies </a:t>
            </a:r>
            <a:r>
              <a:rPr sz="2700" dirty="0">
                <a:latin typeface="Carlito"/>
                <a:cs typeface="Carlito"/>
              </a:rPr>
              <a:t>allow </a:t>
            </a:r>
            <a:r>
              <a:rPr sz="2700" spc="-5" dirty="0">
                <a:latin typeface="Carlito"/>
                <a:cs typeface="Carlito"/>
              </a:rPr>
              <a:t>assessment of blood</a:t>
            </a:r>
            <a:r>
              <a:rPr sz="2700" spc="-7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flow</a:t>
            </a:r>
            <a:endParaRPr sz="27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646" y="461899"/>
            <a:ext cx="229895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5" dirty="0">
                <a:latin typeface="Carlito"/>
                <a:cs typeface="Carlito"/>
              </a:rPr>
              <a:t>Doppler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7269"/>
            <a:ext cx="7654290" cy="461921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30" dirty="0">
                <a:latin typeface="Carlito"/>
                <a:cs typeface="Carlito"/>
              </a:rPr>
              <a:t>To </a:t>
            </a:r>
            <a:r>
              <a:rPr sz="3000" spc="-10" dirty="0">
                <a:latin typeface="Carlito"/>
                <a:cs typeface="Carlito"/>
              </a:rPr>
              <a:t>study </a:t>
            </a:r>
            <a:r>
              <a:rPr sz="3000" spc="-15" dirty="0">
                <a:latin typeface="Carlito"/>
                <a:cs typeface="Carlito"/>
              </a:rPr>
              <a:t>cardiovascular</a:t>
            </a:r>
            <a:r>
              <a:rPr sz="3000" spc="120" dirty="0">
                <a:latin typeface="Carlito"/>
                <a:cs typeface="Carlito"/>
              </a:rPr>
              <a:t> </a:t>
            </a:r>
            <a:r>
              <a:rPr sz="3000" spc="-25" dirty="0">
                <a:latin typeface="Carlito"/>
                <a:cs typeface="Carlito"/>
              </a:rPr>
              <a:t>system.</a:t>
            </a:r>
            <a:endParaRPr sz="3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30" dirty="0">
                <a:latin typeface="Carlito"/>
                <a:cs typeface="Carlito"/>
              </a:rPr>
              <a:t>To </a:t>
            </a:r>
            <a:r>
              <a:rPr sz="3000" spc="-10" dirty="0">
                <a:latin typeface="Carlito"/>
                <a:cs typeface="Carlito"/>
              </a:rPr>
              <a:t>study vascularity </a:t>
            </a:r>
            <a:r>
              <a:rPr sz="3000" spc="-5" dirty="0">
                <a:latin typeface="Carlito"/>
                <a:cs typeface="Carlito"/>
              </a:rPr>
              <a:t>of</a:t>
            </a:r>
            <a:r>
              <a:rPr sz="3000" spc="13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tumours.</a:t>
            </a:r>
            <a:endParaRPr sz="3000" dirty="0">
              <a:latin typeface="Carlito"/>
              <a:cs typeface="Carlito"/>
            </a:endParaRPr>
          </a:p>
          <a:p>
            <a:pPr marL="355600" marR="5080" indent="-342900" algn="l" rtl="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sz="3000" spc="-135" dirty="0">
                <a:latin typeface="Carlito"/>
                <a:cs typeface="Carlito"/>
              </a:rPr>
              <a:t>To </a:t>
            </a:r>
            <a:r>
              <a:rPr sz="3000" spc="-10" dirty="0">
                <a:latin typeface="Carlito"/>
                <a:cs typeface="Carlito"/>
              </a:rPr>
              <a:t>study blood flow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10" dirty="0">
                <a:latin typeface="Carlito"/>
                <a:cs typeface="Carlito"/>
              </a:rPr>
              <a:t>velocity in arterial  </a:t>
            </a:r>
            <a:r>
              <a:rPr sz="3000" spc="-5" dirty="0">
                <a:latin typeface="Carlito"/>
                <a:cs typeface="Carlito"/>
              </a:rPr>
              <a:t>diseases so </a:t>
            </a:r>
            <a:r>
              <a:rPr sz="3000" dirty="0">
                <a:latin typeface="Carlito"/>
                <a:cs typeface="Carlito"/>
              </a:rPr>
              <a:t>as </a:t>
            </a:r>
            <a:r>
              <a:rPr sz="3000" spc="-15" dirty="0">
                <a:latin typeface="Carlito"/>
                <a:cs typeface="Carlito"/>
              </a:rPr>
              <a:t>to </a:t>
            </a:r>
            <a:r>
              <a:rPr sz="3000" dirty="0">
                <a:latin typeface="Carlito"/>
                <a:cs typeface="Carlito"/>
              </a:rPr>
              <a:t>assess </a:t>
            </a:r>
            <a:r>
              <a:rPr sz="3000" spc="-15" dirty="0">
                <a:latin typeface="Carlito"/>
                <a:cs typeface="Carlito"/>
              </a:rPr>
              <a:t>stenosis </a:t>
            </a:r>
            <a:r>
              <a:rPr sz="3000" spc="-5" dirty="0">
                <a:latin typeface="Carlito"/>
                <a:cs typeface="Carlito"/>
              </a:rPr>
              <a:t>(its </a:t>
            </a:r>
            <a:r>
              <a:rPr sz="3000" spc="-20" dirty="0">
                <a:latin typeface="Carlito"/>
                <a:cs typeface="Carlito"/>
              </a:rPr>
              <a:t>extent,  </a:t>
            </a:r>
            <a:r>
              <a:rPr sz="3000" spc="-5" dirty="0">
                <a:latin typeface="Carlito"/>
                <a:cs typeface="Carlito"/>
              </a:rPr>
              <a:t>cause, </a:t>
            </a:r>
            <a:r>
              <a:rPr sz="3000" spc="-15" dirty="0">
                <a:latin typeface="Carlito"/>
                <a:cs typeface="Carlito"/>
              </a:rPr>
              <a:t>etc.) </a:t>
            </a:r>
            <a:r>
              <a:rPr sz="3000" spc="-30" dirty="0">
                <a:latin typeface="Carlito"/>
                <a:cs typeface="Carlito"/>
              </a:rPr>
              <a:t>like </a:t>
            </a:r>
            <a:r>
              <a:rPr sz="3000" dirty="0">
                <a:latin typeface="Carlito"/>
                <a:cs typeface="Carlito"/>
              </a:rPr>
              <a:t>in </a:t>
            </a:r>
            <a:r>
              <a:rPr sz="3000" spc="-15" dirty="0">
                <a:latin typeface="Carlito"/>
                <a:cs typeface="Carlito"/>
              </a:rPr>
              <a:t>atherosclerosis, </a:t>
            </a:r>
            <a:r>
              <a:rPr sz="3000" spc="-90" dirty="0">
                <a:latin typeface="Carlito"/>
                <a:cs typeface="Carlito"/>
              </a:rPr>
              <a:t>TAO, </a:t>
            </a:r>
            <a:r>
              <a:rPr sz="3000" spc="-5" dirty="0">
                <a:latin typeface="Carlito"/>
                <a:cs typeface="Carlito"/>
              </a:rPr>
              <a:t>cervical  </a:t>
            </a:r>
            <a:r>
              <a:rPr sz="3000" dirty="0">
                <a:latin typeface="Carlito"/>
                <a:cs typeface="Carlito"/>
              </a:rPr>
              <a:t>rib, </a:t>
            </a:r>
            <a:r>
              <a:rPr sz="3000" spc="-5" dirty="0">
                <a:latin typeface="Carlito"/>
                <a:cs typeface="Carlito"/>
              </a:rPr>
              <a:t>aneurysm, A-V</a:t>
            </a:r>
            <a:r>
              <a:rPr sz="3000" spc="-20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fistulas.</a:t>
            </a:r>
            <a:endParaRPr sz="3000" dirty="0">
              <a:latin typeface="Carlito"/>
              <a:cs typeface="Carlito"/>
            </a:endParaRPr>
          </a:p>
          <a:p>
            <a:pPr marL="355600" marR="699770" indent="-342900" algn="l" rtl="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30" dirty="0">
                <a:latin typeface="Carlito"/>
                <a:cs typeface="Carlito"/>
              </a:rPr>
              <a:t>To </a:t>
            </a:r>
            <a:r>
              <a:rPr sz="3000" spc="-5" dirty="0">
                <a:latin typeface="Carlito"/>
                <a:cs typeface="Carlito"/>
              </a:rPr>
              <a:t>find out deep </a:t>
            </a:r>
            <a:r>
              <a:rPr sz="3000" spc="-10" dirty="0">
                <a:latin typeface="Carlito"/>
                <a:cs typeface="Carlito"/>
              </a:rPr>
              <a:t>venous thrombosis (DVT),  varicose </a:t>
            </a:r>
            <a:r>
              <a:rPr sz="3000" spc="-20" dirty="0">
                <a:latin typeface="Carlito"/>
                <a:cs typeface="Carlito"/>
              </a:rPr>
              <a:t>veins,perforator</a:t>
            </a:r>
            <a:r>
              <a:rPr sz="3000" spc="-1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incompetence.</a:t>
            </a:r>
            <a:endParaRPr sz="30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30" dirty="0">
                <a:latin typeface="Carlito"/>
                <a:cs typeface="Carlito"/>
              </a:rPr>
              <a:t>To </a:t>
            </a:r>
            <a:r>
              <a:rPr sz="3000" spc="-10" dirty="0">
                <a:latin typeface="Carlito"/>
                <a:cs typeface="Carlito"/>
              </a:rPr>
              <a:t>study </a:t>
            </a:r>
            <a:r>
              <a:rPr sz="3000" spc="-15" dirty="0">
                <a:latin typeface="Carlito"/>
                <a:cs typeface="Carlito"/>
              </a:rPr>
              <a:t>grade </a:t>
            </a:r>
            <a:r>
              <a:rPr sz="3000" spc="-5" dirty="0">
                <a:latin typeface="Carlito"/>
                <a:cs typeface="Carlito"/>
              </a:rPr>
              <a:t>of </a:t>
            </a:r>
            <a:r>
              <a:rPr sz="3000" spc="-10" dirty="0">
                <a:latin typeface="Carlito"/>
                <a:cs typeface="Carlito"/>
              </a:rPr>
              <a:t>varicocele </a:t>
            </a:r>
            <a:r>
              <a:rPr sz="3000" dirty="0">
                <a:latin typeface="Carlito"/>
                <a:cs typeface="Carlito"/>
              </a:rPr>
              <a:t>in</a:t>
            </a:r>
            <a:r>
              <a:rPr sz="3000" spc="10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males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82" y="76215"/>
            <a:ext cx="3057170" cy="182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9835" y="0"/>
            <a:ext cx="5655564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0871" y="1523"/>
            <a:ext cx="4439412" cy="3808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480" y="0"/>
            <a:ext cx="6522720" cy="6858000"/>
            <a:chOff x="30480" y="0"/>
            <a:chExt cx="6522720" cy="6858000"/>
          </a:xfrm>
        </p:grpSpPr>
        <p:sp>
          <p:nvSpPr>
            <p:cNvPr id="4" name="object 4"/>
            <p:cNvSpPr/>
            <p:nvPr/>
          </p:nvSpPr>
          <p:spPr>
            <a:xfrm>
              <a:off x="30480" y="0"/>
              <a:ext cx="4541520" cy="37941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2552" y="3809998"/>
              <a:ext cx="3660648" cy="3047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461899"/>
            <a:ext cx="533971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10" dirty="0">
                <a:latin typeface="Carlito"/>
                <a:cs typeface="Carlito"/>
              </a:rPr>
              <a:t>Computed</a:t>
            </a:r>
            <a:r>
              <a:rPr sz="2800" b="0" spc="-65" dirty="0">
                <a:latin typeface="Carlito"/>
                <a:cs typeface="Carlito"/>
              </a:rPr>
              <a:t> </a:t>
            </a:r>
            <a:r>
              <a:rPr sz="2800" b="0" spc="-55" dirty="0">
                <a:latin typeface="Carlito"/>
                <a:cs typeface="Carlito"/>
              </a:rPr>
              <a:t>Tomography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3286125" cy="338823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Principle</a:t>
            </a:r>
            <a:endParaRPr sz="2400" dirty="0">
              <a:latin typeface="Carlito"/>
              <a:cs typeface="Carlito"/>
            </a:endParaRPr>
          </a:p>
          <a:p>
            <a:pPr marL="12700" algn="l" rtl="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25" dirty="0">
                <a:latin typeface="Carlito"/>
                <a:cs typeface="Carlito"/>
              </a:rPr>
              <a:t>x-ray </a:t>
            </a:r>
            <a:r>
              <a:rPr sz="2400" dirty="0">
                <a:latin typeface="Carlito"/>
                <a:cs typeface="Carlito"/>
              </a:rPr>
              <a:t>tube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</a:p>
          <a:p>
            <a:pPr marL="12700" marR="158750" algn="l" rtl="0">
              <a:lnSpc>
                <a:spcPts val="3460"/>
              </a:lnSpc>
              <a:spcBef>
                <a:spcPts val="815"/>
              </a:spcBef>
            </a:pPr>
            <a:r>
              <a:rPr sz="2400" spc="-20" dirty="0">
                <a:latin typeface="Carlito"/>
                <a:cs typeface="Carlito"/>
              </a:rPr>
              <a:t>detectors </a:t>
            </a:r>
            <a:r>
              <a:rPr sz="2400" spc="-15" dirty="0">
                <a:latin typeface="Carlito"/>
                <a:cs typeface="Carlito"/>
              </a:rPr>
              <a:t>move  </a:t>
            </a:r>
            <a:r>
              <a:rPr sz="2400" spc="-10" dirty="0">
                <a:latin typeface="Carlito"/>
                <a:cs typeface="Carlito"/>
              </a:rPr>
              <a:t>around </a:t>
            </a:r>
            <a:r>
              <a:rPr sz="2400" spc="-5" dirty="0">
                <a:latin typeface="Carlito"/>
                <a:cs typeface="Carlito"/>
              </a:rPr>
              <a:t>the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patient  </a:t>
            </a:r>
            <a:r>
              <a:rPr sz="2400" spc="-5" dirty="0">
                <a:latin typeface="Carlito"/>
                <a:cs typeface="Carlito"/>
              </a:rPr>
              <a:t>enabling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picture</a:t>
            </a:r>
            <a:endParaRPr sz="2400" dirty="0">
              <a:latin typeface="Carlito"/>
              <a:cs typeface="Carlito"/>
            </a:endParaRPr>
          </a:p>
          <a:p>
            <a:pPr marL="12700" marR="5080" algn="just" rtl="0">
              <a:lnSpc>
                <a:spcPct val="90000"/>
              </a:lnSpc>
              <a:spcBef>
                <a:spcPts val="710"/>
              </a:spcBef>
            </a:pP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25" dirty="0">
                <a:latin typeface="Carlito"/>
                <a:cs typeface="Carlito"/>
              </a:rPr>
              <a:t>x-ray </a:t>
            </a:r>
            <a:r>
              <a:rPr sz="2400" spc="-10" dirty="0">
                <a:latin typeface="Carlito"/>
                <a:cs typeface="Carlito"/>
              </a:rPr>
              <a:t>absorption 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25" dirty="0">
                <a:latin typeface="Carlito"/>
                <a:cs typeface="Carlito"/>
              </a:rPr>
              <a:t>different </a:t>
            </a:r>
            <a:r>
              <a:rPr sz="2400" spc="-5" dirty="0">
                <a:latin typeface="Carlito"/>
                <a:cs typeface="Carlito"/>
              </a:rPr>
              <a:t>parts </a:t>
            </a:r>
            <a:r>
              <a:rPr sz="2400" dirty="0">
                <a:latin typeface="Carlito"/>
                <a:cs typeface="Carlito"/>
              </a:rPr>
              <a:t>of  the </a:t>
            </a:r>
            <a:r>
              <a:rPr sz="2400" spc="-5" dirty="0">
                <a:latin typeface="Carlito"/>
                <a:cs typeface="Carlito"/>
              </a:rPr>
              <a:t>body </a:t>
            </a:r>
            <a:r>
              <a:rPr sz="2400" spc="-20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be </a:t>
            </a:r>
            <a:r>
              <a:rPr sz="2400" spc="-5" dirty="0">
                <a:latin typeface="Carlito"/>
                <a:cs typeface="Carlito"/>
              </a:rPr>
              <a:t>built  up.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7470" y="1600200"/>
            <a:ext cx="4439061" cy="4267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9596" y="0"/>
            <a:ext cx="3924326" cy="6843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8496"/>
            <a:ext cx="3172672" cy="6635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86200" cy="3092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9010"/>
            <a:ext cx="3918268" cy="3230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0852" y="3505200"/>
            <a:ext cx="3875444" cy="318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8620" y="76200"/>
            <a:ext cx="3975607" cy="312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6944" y="152400"/>
            <a:ext cx="6190615" cy="6650990"/>
            <a:chOff x="1456944" y="152400"/>
            <a:chExt cx="6190615" cy="6650990"/>
          </a:xfrm>
        </p:grpSpPr>
        <p:sp>
          <p:nvSpPr>
            <p:cNvPr id="3" name="object 3"/>
            <p:cNvSpPr/>
            <p:nvPr/>
          </p:nvSpPr>
          <p:spPr>
            <a:xfrm>
              <a:off x="1456944" y="152400"/>
              <a:ext cx="6190487" cy="4020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9400" y="4158994"/>
              <a:ext cx="3965448" cy="2644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4074" y="87883"/>
            <a:ext cx="63766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0" spc="-10" dirty="0">
                <a:latin typeface="Carlito"/>
                <a:cs typeface="Carlito"/>
              </a:rPr>
              <a:t>Computed </a:t>
            </a:r>
            <a:r>
              <a:rPr sz="3200" b="0" spc="-55" dirty="0">
                <a:latin typeface="Carlito"/>
                <a:cs typeface="Carlito"/>
              </a:rPr>
              <a:t>Tomography</a:t>
            </a:r>
            <a:r>
              <a:rPr sz="3200" b="0" spc="-60" dirty="0">
                <a:latin typeface="Carlito"/>
                <a:cs typeface="Carlito"/>
              </a:rPr>
              <a:t> </a:t>
            </a:r>
            <a:r>
              <a:rPr sz="3200" b="0" dirty="0">
                <a:latin typeface="Carlito"/>
                <a:cs typeface="Carlito"/>
              </a:rPr>
              <a:t>(CT)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77580"/>
            <a:ext cx="8068309" cy="322395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Carlito"/>
                <a:cs typeface="Carlito"/>
              </a:rPr>
              <a:t>Indications</a:t>
            </a:r>
            <a:endParaRPr sz="2000" dirty="0">
              <a:latin typeface="Carlito"/>
              <a:cs typeface="Carlito"/>
            </a:endParaRPr>
          </a:p>
          <a:p>
            <a:pPr marL="355600" marR="5080" indent="-342900" algn="l" rtl="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40" dirty="0">
                <a:latin typeface="Carlito"/>
                <a:cs typeface="Carlito"/>
              </a:rPr>
              <a:t>Trauma </a:t>
            </a:r>
            <a:r>
              <a:rPr sz="2000" spc="-30" dirty="0">
                <a:latin typeface="Carlito"/>
                <a:cs typeface="Carlito"/>
              </a:rPr>
              <a:t>like </a:t>
            </a:r>
            <a:r>
              <a:rPr sz="2000" spc="-5" dirty="0">
                <a:latin typeface="Carlito"/>
                <a:cs typeface="Carlito"/>
              </a:rPr>
              <a:t>head </a:t>
            </a:r>
            <a:r>
              <a:rPr sz="2000" spc="-30" dirty="0">
                <a:latin typeface="Carlito"/>
                <a:cs typeface="Carlito"/>
              </a:rPr>
              <a:t>injury, </a:t>
            </a:r>
            <a:r>
              <a:rPr sz="2000" spc="-10" dirty="0">
                <a:latin typeface="Carlito"/>
                <a:cs typeface="Carlito"/>
              </a:rPr>
              <a:t>chest </a:t>
            </a:r>
            <a:r>
              <a:rPr sz="2000" spc="-35" dirty="0">
                <a:latin typeface="Carlito"/>
                <a:cs typeface="Carlito"/>
              </a:rPr>
              <a:t>injury, </a:t>
            </a:r>
            <a:r>
              <a:rPr sz="2000" dirty="0">
                <a:latin typeface="Carlito"/>
                <a:cs typeface="Carlito"/>
              </a:rPr>
              <a:t>abdomen  </a:t>
            </a:r>
            <a:r>
              <a:rPr sz="2000" spc="-10" dirty="0">
                <a:latin typeface="Carlito"/>
                <a:cs typeface="Carlito"/>
              </a:rPr>
              <a:t>trauma.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10" dirty="0">
                <a:latin typeface="Carlito"/>
                <a:cs typeface="Carlito"/>
              </a:rPr>
              <a:t>trauma </a:t>
            </a:r>
            <a:r>
              <a:rPr sz="2000" i="1" spc="-5" dirty="0">
                <a:latin typeface="Carlito"/>
                <a:cs typeface="Carlito"/>
              </a:rPr>
              <a:t>only plain </a:t>
            </a:r>
            <a:r>
              <a:rPr sz="2000" i="1" spc="5" dirty="0">
                <a:latin typeface="Carlito"/>
                <a:cs typeface="Carlito"/>
              </a:rPr>
              <a:t>CT </a:t>
            </a:r>
            <a:r>
              <a:rPr sz="2000" i="1" spc="-10" dirty="0">
                <a:latin typeface="Carlito"/>
                <a:cs typeface="Carlito"/>
              </a:rPr>
              <a:t>scan </a:t>
            </a:r>
            <a:r>
              <a:rPr sz="2000" dirty="0">
                <a:latin typeface="Carlito"/>
                <a:cs typeface="Carlito"/>
              </a:rPr>
              <a:t>is</a:t>
            </a:r>
            <a:r>
              <a:rPr sz="2000" spc="85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taken.</a:t>
            </a:r>
            <a:endParaRPr sz="2000" dirty="0">
              <a:latin typeface="Carlito"/>
              <a:cs typeface="Carlito"/>
            </a:endParaRPr>
          </a:p>
          <a:p>
            <a:pPr marL="355600" marR="486409" indent="-342900" algn="l" rtl="0">
              <a:lnSpc>
                <a:spcPct val="90000"/>
              </a:lnSpc>
              <a:spcBef>
                <a:spcPts val="715"/>
              </a:spcBef>
              <a:buFont typeface="Arial"/>
              <a:buChar char="•"/>
              <a:tabLst>
                <a:tab pos="354965" algn="l"/>
                <a:tab pos="355600" algn="l"/>
                <a:tab pos="6087745" algn="l"/>
              </a:tabLst>
            </a:pPr>
            <a:r>
              <a:rPr sz="2000" b="1" dirty="0">
                <a:latin typeface="Carlito"/>
                <a:cs typeface="Carlito"/>
              </a:rPr>
              <a:t>Neoplasms: </a:t>
            </a:r>
            <a:r>
              <a:rPr sz="2000" spc="-14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see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20" dirty="0">
                <a:latin typeface="Carlito"/>
                <a:cs typeface="Carlito"/>
              </a:rPr>
              <a:t>exact </a:t>
            </a:r>
            <a:r>
              <a:rPr sz="2000" spc="-5" dirty="0">
                <a:latin typeface="Carlito"/>
                <a:cs typeface="Carlito"/>
              </a:rPr>
              <a:t>location, </a:t>
            </a:r>
            <a:r>
              <a:rPr sz="2000" spc="-20" dirty="0">
                <a:latin typeface="Carlito"/>
                <a:cs typeface="Carlito"/>
              </a:rPr>
              <a:t>size,  vascularity,extent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operability.	</a:t>
            </a:r>
            <a:r>
              <a:rPr sz="2000" spc="-20" dirty="0">
                <a:latin typeface="Carlito"/>
                <a:cs typeface="Carlito"/>
              </a:rPr>
              <a:t>For  </a:t>
            </a:r>
            <a:r>
              <a:rPr sz="2000" spc="-10" dirty="0">
                <a:latin typeface="Carlito"/>
                <a:cs typeface="Carlito"/>
              </a:rPr>
              <a:t>example, </a:t>
            </a:r>
            <a:r>
              <a:rPr sz="2000" spc="-15" dirty="0">
                <a:latin typeface="Carlito"/>
                <a:cs typeface="Carlito"/>
              </a:rPr>
              <a:t>brain, </a:t>
            </a:r>
            <a:r>
              <a:rPr sz="2000" dirty="0">
                <a:latin typeface="Carlito"/>
                <a:cs typeface="Carlito"/>
              </a:rPr>
              <a:t>abdominal, </a:t>
            </a:r>
            <a:r>
              <a:rPr sz="2000" spc="-10" dirty="0">
                <a:latin typeface="Carlito"/>
                <a:cs typeface="Carlito"/>
              </a:rPr>
              <a:t>retroperitoneal,  thoracic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5" dirty="0">
                <a:latin typeface="Carlito"/>
                <a:cs typeface="Carlito"/>
              </a:rPr>
              <a:t>spinal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tumours.</a:t>
            </a:r>
            <a:endParaRPr sz="2000" dirty="0">
              <a:latin typeface="Carlito"/>
              <a:cs typeface="Carlito"/>
            </a:endParaRPr>
          </a:p>
          <a:p>
            <a:pPr marL="355600" marR="278130" indent="-342900" algn="l" rtl="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rlito"/>
                <a:cs typeface="Carlito"/>
              </a:rPr>
              <a:t>Inflammatory conditions,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various </a:t>
            </a:r>
            <a:r>
              <a:rPr sz="2000" spc="-15" dirty="0">
                <a:latin typeface="Carlito"/>
                <a:cs typeface="Carlito"/>
              </a:rPr>
              <a:t>sites.For  </a:t>
            </a:r>
            <a:r>
              <a:rPr sz="2000" spc="-10" dirty="0">
                <a:latin typeface="Carlito"/>
                <a:cs typeface="Carlito"/>
              </a:rPr>
              <a:t>example, </a:t>
            </a:r>
            <a:r>
              <a:rPr sz="2000" spc="-5" dirty="0">
                <a:latin typeface="Carlito"/>
                <a:cs typeface="Carlito"/>
              </a:rPr>
              <a:t>psoas abscess, </a:t>
            </a:r>
            <a:r>
              <a:rPr sz="2000" spc="-10" dirty="0">
                <a:latin typeface="Carlito"/>
                <a:cs typeface="Carlito"/>
              </a:rPr>
              <a:t>pseudocyst </a:t>
            </a:r>
            <a:r>
              <a:rPr sz="2000" spc="-5" dirty="0">
                <a:latin typeface="Carlito"/>
                <a:cs typeface="Carlito"/>
              </a:rPr>
              <a:t>of  pancreas.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325" y="461899"/>
            <a:ext cx="394525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5" dirty="0">
                <a:latin typeface="Carlito"/>
                <a:cs typeface="Carlito"/>
              </a:rPr>
              <a:t>Advantages </a:t>
            </a:r>
            <a:r>
              <a:rPr sz="3200" b="0" spc="-5" dirty="0">
                <a:latin typeface="Carlito"/>
                <a:cs typeface="Carlito"/>
              </a:rPr>
              <a:t>of</a:t>
            </a:r>
            <a:r>
              <a:rPr sz="3200" b="0" spc="-75" dirty="0">
                <a:latin typeface="Carlito"/>
                <a:cs typeface="Carlito"/>
              </a:rPr>
              <a:t> </a:t>
            </a:r>
            <a:r>
              <a:rPr sz="3200" b="0" spc="10" dirty="0">
                <a:latin typeface="Carlito"/>
                <a:cs typeface="Carlito"/>
              </a:rPr>
              <a:t>CT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927340" cy="44749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rlito"/>
                <a:cs typeface="Carlito"/>
              </a:rPr>
              <a:t>High spatial and </a:t>
            </a:r>
            <a:r>
              <a:rPr sz="2500" spc="-15" dirty="0">
                <a:latin typeface="Carlito"/>
                <a:cs typeface="Carlito"/>
              </a:rPr>
              <a:t>contrast</a:t>
            </a:r>
            <a:r>
              <a:rPr sz="2500" spc="5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resolution</a:t>
            </a:r>
            <a:endParaRPr sz="2500" dirty="0">
              <a:latin typeface="Carlito"/>
              <a:cs typeface="Carlito"/>
            </a:endParaRPr>
          </a:p>
          <a:p>
            <a:pPr marL="355600" marR="5080" indent="-342900" algn="l" rtl="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rlito"/>
                <a:cs typeface="Carlito"/>
              </a:rPr>
              <a:t>Contrast </a:t>
            </a:r>
            <a:r>
              <a:rPr sz="2500" spc="-5" dirty="0">
                <a:latin typeface="Carlito"/>
                <a:cs typeface="Carlito"/>
              </a:rPr>
              <a:t>resolution enhanced </a:t>
            </a:r>
            <a:r>
              <a:rPr sz="2500" spc="-10" dirty="0">
                <a:latin typeface="Carlito"/>
                <a:cs typeface="Carlito"/>
              </a:rPr>
              <a:t>by </a:t>
            </a:r>
            <a:r>
              <a:rPr sz="2500" spc="-5" dirty="0">
                <a:latin typeface="Carlito"/>
                <a:cs typeface="Carlito"/>
              </a:rPr>
              <a:t>imaging in arterial </a:t>
            </a:r>
            <a:r>
              <a:rPr sz="2500" spc="-15" dirty="0">
                <a:latin typeface="Carlito"/>
                <a:cs typeface="Carlito"/>
              </a:rPr>
              <a:t>and/or  </a:t>
            </a:r>
            <a:r>
              <a:rPr sz="2500" spc="-10" dirty="0">
                <a:latin typeface="Carlito"/>
                <a:cs typeface="Carlito"/>
              </a:rPr>
              <a:t>venous phases</a:t>
            </a:r>
            <a:endParaRPr sz="25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rlito"/>
                <a:cs typeface="Carlito"/>
              </a:rPr>
              <a:t>Rapid acquisition of images in one </a:t>
            </a:r>
            <a:r>
              <a:rPr sz="2500" spc="-10" dirty="0">
                <a:latin typeface="Carlito"/>
                <a:cs typeface="Carlito"/>
              </a:rPr>
              <a:t>breath</a:t>
            </a:r>
            <a:r>
              <a:rPr sz="2500" spc="25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hold</a:t>
            </a:r>
            <a:endParaRPr sz="25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rlito"/>
                <a:cs typeface="Carlito"/>
              </a:rPr>
              <a:t>Imaging of choice </a:t>
            </a:r>
            <a:r>
              <a:rPr sz="2500" spc="-25" dirty="0">
                <a:latin typeface="Carlito"/>
                <a:cs typeface="Carlito"/>
              </a:rPr>
              <a:t>for </a:t>
            </a:r>
            <a:r>
              <a:rPr sz="2500" spc="-5" dirty="0">
                <a:latin typeface="Carlito"/>
                <a:cs typeface="Carlito"/>
              </a:rPr>
              <a:t>the detection of pulmonary</a:t>
            </a:r>
            <a:r>
              <a:rPr sz="2500" spc="95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masses</a:t>
            </a:r>
            <a:endParaRPr sz="25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rlito"/>
                <a:cs typeface="Carlito"/>
              </a:rPr>
              <a:t>Allows </a:t>
            </a:r>
            <a:r>
              <a:rPr sz="2500" dirty="0">
                <a:latin typeface="Carlito"/>
                <a:cs typeface="Carlito"/>
              </a:rPr>
              <a:t>global </a:t>
            </a:r>
            <a:r>
              <a:rPr sz="2500" spc="-5" dirty="0">
                <a:latin typeface="Carlito"/>
                <a:cs typeface="Carlito"/>
              </a:rPr>
              <a:t>assessment of abdomen and</a:t>
            </a:r>
            <a:r>
              <a:rPr sz="2500" spc="55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pelvis</a:t>
            </a:r>
            <a:endParaRPr sz="25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rlito"/>
                <a:cs typeface="Carlito"/>
              </a:rPr>
              <a:t>Excellent </a:t>
            </a:r>
            <a:r>
              <a:rPr sz="2500" spc="-25" dirty="0">
                <a:latin typeface="Carlito"/>
                <a:cs typeface="Carlito"/>
              </a:rPr>
              <a:t>for </a:t>
            </a:r>
            <a:r>
              <a:rPr sz="2500" spc="-40" dirty="0">
                <a:latin typeface="Carlito"/>
                <a:cs typeface="Carlito"/>
              </a:rPr>
              <a:t>liver, </a:t>
            </a:r>
            <a:r>
              <a:rPr sz="2500" spc="-10" dirty="0">
                <a:latin typeface="Carlito"/>
                <a:cs typeface="Carlito"/>
              </a:rPr>
              <a:t>pancreatic, renal </a:t>
            </a:r>
            <a:r>
              <a:rPr sz="2500" spc="-5" dirty="0">
                <a:latin typeface="Carlito"/>
                <a:cs typeface="Carlito"/>
              </a:rPr>
              <a:t>and </a:t>
            </a:r>
            <a:r>
              <a:rPr sz="2500" spc="-10" dirty="0">
                <a:latin typeface="Carlito"/>
                <a:cs typeface="Carlito"/>
              </a:rPr>
              <a:t>bowel</a:t>
            </a:r>
            <a:r>
              <a:rPr sz="2500" spc="150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pathology</a:t>
            </a:r>
            <a:endParaRPr sz="25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rlito"/>
                <a:cs typeface="Carlito"/>
              </a:rPr>
              <a:t>3D </a:t>
            </a:r>
            <a:r>
              <a:rPr sz="2500" spc="-10" dirty="0">
                <a:latin typeface="Carlito"/>
                <a:cs typeface="Carlito"/>
              </a:rPr>
              <a:t>reconstruction </a:t>
            </a:r>
            <a:r>
              <a:rPr sz="2500" spc="-5" dirty="0">
                <a:latin typeface="Carlito"/>
                <a:cs typeface="Carlito"/>
              </a:rPr>
              <a:t>allows </a:t>
            </a:r>
            <a:r>
              <a:rPr sz="2500" spc="-15" dirty="0">
                <a:latin typeface="Carlito"/>
                <a:cs typeface="Carlito"/>
              </a:rPr>
              <a:t>complex fracture</a:t>
            </a:r>
            <a:r>
              <a:rPr sz="2500" spc="55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imaging</a:t>
            </a:r>
            <a:endParaRPr sz="2500" dirty="0">
              <a:latin typeface="Carlito"/>
              <a:cs typeface="Carlito"/>
            </a:endParaRPr>
          </a:p>
          <a:p>
            <a:pPr marL="355600" marR="1245235" indent="-342900" algn="l" rtl="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rlito"/>
                <a:cs typeface="Carlito"/>
              </a:rPr>
              <a:t>Multiplanar </a:t>
            </a:r>
            <a:r>
              <a:rPr sz="2500" spc="-10" dirty="0">
                <a:latin typeface="Carlito"/>
                <a:cs typeface="Carlito"/>
              </a:rPr>
              <a:t>reconstruction </a:t>
            </a:r>
            <a:r>
              <a:rPr sz="2500" spc="-5" dirty="0">
                <a:latin typeface="Carlito"/>
                <a:cs typeface="Carlito"/>
              </a:rPr>
              <a:t>and 3D imaging </a:t>
            </a:r>
            <a:r>
              <a:rPr sz="2500" dirty="0">
                <a:latin typeface="Carlito"/>
                <a:cs typeface="Carlito"/>
              </a:rPr>
              <a:t>eg CT  </a:t>
            </a:r>
            <a:r>
              <a:rPr sz="2500" spc="-10" dirty="0">
                <a:latin typeface="Carlito"/>
                <a:cs typeface="Carlito"/>
              </a:rPr>
              <a:t>angiography </a:t>
            </a:r>
            <a:r>
              <a:rPr sz="2500" spc="-5" dirty="0">
                <a:latin typeface="Carlito"/>
                <a:cs typeface="Carlito"/>
              </a:rPr>
              <a:t>and</a:t>
            </a:r>
            <a:r>
              <a:rPr sz="2500" spc="-15" dirty="0">
                <a:latin typeface="Carlito"/>
                <a:cs typeface="Carlito"/>
              </a:rPr>
              <a:t> coloscopy</a:t>
            </a:r>
            <a:endParaRPr sz="25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760" y="461899"/>
            <a:ext cx="58585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FF0000"/>
                </a:solidFill>
                <a:latin typeface="Carlito"/>
                <a:cs typeface="Carlito"/>
              </a:rPr>
              <a:t>Rib # </a:t>
            </a:r>
            <a:r>
              <a:rPr sz="3200" b="0" spc="-20" dirty="0">
                <a:solidFill>
                  <a:srgbClr val="FF0000"/>
                </a:solidFill>
                <a:latin typeface="Carlito"/>
                <a:cs typeface="Carlito"/>
              </a:rPr>
              <a:t>at </a:t>
            </a:r>
            <a:r>
              <a:rPr sz="3200" b="0" spc="-10" dirty="0">
                <a:solidFill>
                  <a:srgbClr val="FF0000"/>
                </a:solidFill>
                <a:latin typeface="Carlito"/>
                <a:cs typeface="Carlito"/>
              </a:rPr>
              <a:t>left </a:t>
            </a:r>
            <a:r>
              <a:rPr sz="3200" b="0" spc="5" dirty="0">
                <a:solidFill>
                  <a:srgbClr val="FF0000"/>
                </a:solidFill>
                <a:latin typeface="Carlito"/>
                <a:cs typeface="Carlito"/>
              </a:rPr>
              <a:t>4</a:t>
            </a:r>
            <a:r>
              <a:rPr sz="3200" b="0" spc="7" baseline="24904" dirty="0">
                <a:solidFill>
                  <a:srgbClr val="FF0000"/>
                </a:solidFill>
                <a:latin typeface="Carlito"/>
                <a:cs typeface="Carlito"/>
              </a:rPr>
              <a:t>th </a:t>
            </a:r>
            <a:r>
              <a:rPr sz="3200" b="0" dirty="0">
                <a:solidFill>
                  <a:srgbClr val="FF0000"/>
                </a:solidFill>
                <a:latin typeface="Carlito"/>
                <a:cs typeface="Carlito"/>
              </a:rPr>
              <a:t>and </a:t>
            </a:r>
            <a:r>
              <a:rPr sz="3200" b="0" spc="10" dirty="0">
                <a:solidFill>
                  <a:srgbClr val="FF0000"/>
                </a:solidFill>
                <a:latin typeface="Carlito"/>
                <a:cs typeface="Carlito"/>
              </a:rPr>
              <a:t>5</a:t>
            </a:r>
            <a:r>
              <a:rPr sz="3200" b="0" spc="15" baseline="24904" dirty="0">
                <a:solidFill>
                  <a:srgbClr val="FF0000"/>
                </a:solidFill>
                <a:latin typeface="Carlito"/>
                <a:cs typeface="Carlito"/>
              </a:rPr>
              <a:t>th</a:t>
            </a:r>
            <a:r>
              <a:rPr sz="3200" b="0" spc="-60" baseline="24904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0" dirty="0">
                <a:solidFill>
                  <a:srgbClr val="FF0000"/>
                </a:solidFill>
                <a:latin typeface="Carlito"/>
                <a:cs typeface="Carlito"/>
              </a:rPr>
              <a:t>rib</a:t>
            </a:r>
            <a:endParaRPr sz="32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1417319"/>
            <a:ext cx="61341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62400" cy="4773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4966792"/>
            <a:ext cx="38074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Obstructive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hydrocephalus.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75403" y="22859"/>
            <a:ext cx="4768596" cy="452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19800" y="5119878"/>
            <a:ext cx="97688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i</a:t>
            </a:r>
            <a:r>
              <a:rPr sz="2400" spc="-15" dirty="0">
                <a:latin typeface="Carlito"/>
                <a:cs typeface="Carlito"/>
              </a:rPr>
              <a:t>n</a:t>
            </a:r>
            <a:r>
              <a:rPr sz="2400" spc="-50" dirty="0">
                <a:latin typeface="Carlito"/>
                <a:cs typeface="Carlito"/>
              </a:rPr>
              <a:t>f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881827"/>
            <a:ext cx="82524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Depressed </a:t>
            </a:r>
            <a:r>
              <a:rPr spc="-15" dirty="0">
                <a:latin typeface="Carlito"/>
                <a:cs typeface="Carlito"/>
              </a:rPr>
              <a:t>fracture. </a:t>
            </a:r>
            <a:r>
              <a:rPr dirty="0">
                <a:latin typeface="Carlito"/>
                <a:cs typeface="Carlito"/>
              </a:rPr>
              <a:t>Axial </a:t>
            </a:r>
            <a:r>
              <a:rPr spc="-5" dirty="0">
                <a:latin typeface="Carlito"/>
                <a:cs typeface="Carlito"/>
              </a:rPr>
              <a:t>unenhanced </a:t>
            </a:r>
            <a:r>
              <a:rPr spc="5" dirty="0">
                <a:latin typeface="Carlito"/>
                <a:cs typeface="Carlito"/>
              </a:rPr>
              <a:t>CT </a:t>
            </a:r>
            <a:r>
              <a:rPr spc="-5" dirty="0">
                <a:latin typeface="Carlito"/>
                <a:cs typeface="Carlito"/>
              </a:rPr>
              <a:t>on </a:t>
            </a:r>
            <a:r>
              <a:rPr dirty="0">
                <a:latin typeface="Carlito"/>
                <a:cs typeface="Carlito"/>
              </a:rPr>
              <a:t>(a) </a:t>
            </a:r>
            <a:r>
              <a:rPr spc="-15" dirty="0">
                <a:latin typeface="Carlito"/>
                <a:cs typeface="Carlito"/>
              </a:rPr>
              <a:t>brain </a:t>
            </a:r>
            <a:r>
              <a:rPr dirty="0">
                <a:latin typeface="Carlito"/>
                <a:cs typeface="Carlito"/>
              </a:rPr>
              <a:t>and </a:t>
            </a:r>
            <a:r>
              <a:rPr spc="-5" dirty="0">
                <a:latin typeface="Carlito"/>
                <a:cs typeface="Carlito"/>
              </a:rPr>
              <a:t>(b) bone  window </a:t>
            </a:r>
            <a:r>
              <a:rPr spc="-10" dirty="0">
                <a:latin typeface="Carlito"/>
                <a:cs typeface="Carlito"/>
              </a:rPr>
              <a:t>settings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479036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6384" y="77723"/>
            <a:ext cx="4547616" cy="5561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461899"/>
            <a:ext cx="530263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ar-EG" b="0" dirty="0" smtClean="0">
                <a:latin typeface="Carlito"/>
                <a:cs typeface="Carlito"/>
              </a:rPr>
              <a:t/>
            </a:r>
            <a:br>
              <a:rPr lang="ar-EG" b="0" dirty="0" smtClean="0">
                <a:latin typeface="Carlito"/>
                <a:cs typeface="Carlito"/>
              </a:rPr>
            </a:br>
            <a:r>
              <a:rPr lang="ar-EG" b="0" dirty="0"/>
              <a:t/>
            </a:r>
            <a:br>
              <a:rPr lang="ar-EG" b="0" dirty="0"/>
            </a:br>
            <a:r>
              <a:rPr b="0" dirty="0" smtClean="0">
                <a:latin typeface="Carlito"/>
                <a:cs typeface="Carlito"/>
              </a:rPr>
              <a:t>Plain </a:t>
            </a:r>
            <a:r>
              <a:rPr lang="en-US" b="0" spc="-5" dirty="0" smtClean="0">
                <a:latin typeface="Carlito"/>
                <a:cs typeface="Carlito"/>
              </a:rPr>
              <a:t>CT </a:t>
            </a:r>
            <a:r>
              <a:rPr b="0" spc="-15" dirty="0" err="1" smtClean="0">
                <a:latin typeface="Carlito"/>
                <a:cs typeface="Carlito"/>
              </a:rPr>
              <a:t>vs</a:t>
            </a:r>
            <a:r>
              <a:rPr b="0" spc="-15" dirty="0" smtClean="0">
                <a:latin typeface="Carlito"/>
                <a:cs typeface="Carlito"/>
              </a:rPr>
              <a:t> </a:t>
            </a:r>
            <a:r>
              <a:rPr b="0" spc="-25" dirty="0">
                <a:latin typeface="Carlito"/>
                <a:cs typeface="Carlito"/>
              </a:rPr>
              <a:t>contrast</a:t>
            </a:r>
            <a:r>
              <a:rPr b="0" spc="-45" dirty="0">
                <a:latin typeface="Carlito"/>
                <a:cs typeface="Carlito"/>
              </a:rPr>
              <a:t> </a:t>
            </a:r>
            <a:r>
              <a:rPr b="0" spc="-5" dirty="0">
                <a:latin typeface="Carlito"/>
                <a:cs typeface="Carlito"/>
              </a:rPr>
              <a:t>ct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192023"/>
            <a:ext cx="28956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6034227"/>
            <a:ext cx="74923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rlito"/>
                <a:cs typeface="Carlito"/>
              </a:rPr>
              <a:t>Digital subtraction arteriogram </a:t>
            </a:r>
            <a:r>
              <a:rPr sz="2000" spc="-5" dirty="0">
                <a:latin typeface="Carlito"/>
                <a:cs typeface="Carlito"/>
              </a:rPr>
              <a:t>(DSA) of </a:t>
            </a:r>
            <a:r>
              <a:rPr sz="2000" dirty="0">
                <a:latin typeface="Carlito"/>
                <a:cs typeface="Carlito"/>
              </a:rPr>
              <a:t>the abdominal </a:t>
            </a:r>
            <a:r>
              <a:rPr sz="2000" spc="-5" dirty="0">
                <a:latin typeface="Carlito"/>
                <a:cs typeface="Carlito"/>
              </a:rPr>
              <a:t>aorta  showing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5" dirty="0">
                <a:latin typeface="Carlito"/>
                <a:cs typeface="Carlito"/>
              </a:rPr>
              <a:t>large </a:t>
            </a:r>
            <a:r>
              <a:rPr sz="2000" spc="-5" dirty="0">
                <a:latin typeface="Carlito"/>
                <a:cs typeface="Carlito"/>
              </a:rPr>
              <a:t>aneurysm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(arrow).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6370" y="187197"/>
            <a:ext cx="66687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0000"/>
                </a:solidFill>
                <a:latin typeface="Carlito"/>
                <a:cs typeface="Carlito"/>
              </a:rPr>
              <a:t>Magnetic </a:t>
            </a:r>
            <a:r>
              <a:rPr sz="2400" b="0" spc="-10" dirty="0">
                <a:solidFill>
                  <a:srgbClr val="FF0000"/>
                </a:solidFill>
                <a:latin typeface="Carlito"/>
                <a:cs typeface="Carlito"/>
              </a:rPr>
              <a:t>Resonance</a:t>
            </a:r>
            <a:r>
              <a:rPr sz="2400" b="0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Carlito"/>
                <a:cs typeface="Carlito"/>
              </a:rPr>
              <a:t>Imaging</a:t>
            </a:r>
            <a:endParaRPr sz="24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69594"/>
            <a:ext cx="7735570" cy="4376711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 algn="l" rtl="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radiofrequency </a:t>
            </a:r>
            <a:r>
              <a:rPr sz="2400" spc="-5" dirty="0">
                <a:latin typeface="Carlito"/>
                <a:cs typeface="Carlito"/>
              </a:rPr>
              <a:t>pulse </a:t>
            </a:r>
            <a:r>
              <a:rPr sz="2400" spc="-10" dirty="0">
                <a:latin typeface="Carlito"/>
                <a:cs typeface="Carlito"/>
              </a:rPr>
              <a:t>at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resonant frequency 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hydrogen</a:t>
            </a:r>
            <a:endParaRPr sz="24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proportion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protons </a:t>
            </a:r>
            <a:r>
              <a:rPr sz="2400" spc="-5" dirty="0">
                <a:latin typeface="Carlito"/>
                <a:cs typeface="Carlito"/>
              </a:rPr>
              <a:t>change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alignment,</a:t>
            </a:r>
            <a:endParaRPr sz="2400" dirty="0">
              <a:latin typeface="Carlito"/>
              <a:cs typeface="Carlito"/>
            </a:endParaRPr>
          </a:p>
          <a:p>
            <a:pPr marL="355600" marR="415925" indent="-342900" algn="l" rtl="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sz="2400" dirty="0"/>
              <a:t>	</a:t>
            </a:r>
            <a:r>
              <a:rPr sz="2400" spc="-10" dirty="0">
                <a:latin typeface="Carlito"/>
                <a:cs typeface="Carlito"/>
              </a:rPr>
              <a:t>Following </a:t>
            </a:r>
            <a:r>
              <a:rPr sz="2400" dirty="0">
                <a:latin typeface="Carlito"/>
                <a:cs typeface="Carlito"/>
              </a:rPr>
              <a:t>this the </a:t>
            </a:r>
            <a:r>
              <a:rPr sz="2400" spc="-15" dirty="0">
                <a:latin typeface="Carlito"/>
                <a:cs typeface="Carlito"/>
              </a:rPr>
              <a:t>protons </a:t>
            </a:r>
            <a:r>
              <a:rPr sz="2400" spc="-10" dirty="0">
                <a:latin typeface="Carlito"/>
                <a:cs typeface="Carlito"/>
              </a:rPr>
              <a:t>return (realign) to  </a:t>
            </a:r>
            <a:r>
              <a:rPr sz="2400" dirty="0">
                <a:latin typeface="Carlito"/>
                <a:cs typeface="Carlito"/>
              </a:rPr>
              <a:t>their </a:t>
            </a:r>
            <a:r>
              <a:rPr sz="2400" spc="-5" dirty="0">
                <a:latin typeface="Carlito"/>
                <a:cs typeface="Carlito"/>
              </a:rPr>
              <a:t>original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positions.</a:t>
            </a:r>
            <a:endParaRPr sz="2400" dirty="0">
              <a:latin typeface="Carlito"/>
              <a:cs typeface="Carlito"/>
            </a:endParaRPr>
          </a:p>
          <a:p>
            <a:pPr marL="355600" marR="561975" indent="-342900" algn="l" rtl="0">
              <a:lnSpc>
                <a:spcPts val="2880"/>
              </a:lnSpc>
              <a:spcBef>
                <a:spcPts val="725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sz="2400" dirty="0"/>
              <a:t>	</a:t>
            </a:r>
            <a:r>
              <a:rPr sz="2400" dirty="0">
                <a:latin typeface="Carlito"/>
                <a:cs typeface="Carlito"/>
              </a:rPr>
              <a:t>As the </a:t>
            </a:r>
            <a:r>
              <a:rPr sz="2400" spc="-15" dirty="0">
                <a:latin typeface="Carlito"/>
                <a:cs typeface="Carlito"/>
              </a:rPr>
              <a:t>protons </a:t>
            </a:r>
            <a:r>
              <a:rPr sz="2400" spc="-10" dirty="0">
                <a:latin typeface="Carlito"/>
                <a:cs typeface="Carlito"/>
              </a:rPr>
              <a:t>realign </a:t>
            </a:r>
            <a:r>
              <a:rPr sz="2400" spc="-15" dirty="0">
                <a:latin typeface="Carlito"/>
                <a:cs typeface="Carlito"/>
              </a:rPr>
              <a:t>(relax), </a:t>
            </a:r>
            <a:r>
              <a:rPr sz="2400" spc="-10" dirty="0">
                <a:latin typeface="Carlito"/>
                <a:cs typeface="Carlito"/>
              </a:rPr>
              <a:t>they </a:t>
            </a:r>
            <a:r>
              <a:rPr sz="2400" spc="-5" dirty="0">
                <a:latin typeface="Carlito"/>
                <a:cs typeface="Carlito"/>
              </a:rPr>
              <a:t>induce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5" dirty="0">
                <a:latin typeface="Carlito"/>
                <a:cs typeface="Carlito"/>
              </a:rPr>
              <a:t>signal</a:t>
            </a:r>
            <a:endParaRPr sz="2400" dirty="0">
              <a:latin typeface="Carlito"/>
              <a:cs typeface="Carlito"/>
            </a:endParaRPr>
          </a:p>
          <a:p>
            <a:pPr marL="355600" marR="419100" indent="-342900" algn="l" rtl="0">
              <a:lnSpc>
                <a:spcPts val="288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5" dirty="0">
                <a:latin typeface="Carlito"/>
                <a:cs typeface="Carlito"/>
              </a:rPr>
              <a:t>detected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localized </a:t>
            </a:r>
            <a:r>
              <a:rPr sz="2400" spc="-5" dirty="0">
                <a:latin typeface="Carlito"/>
                <a:cs typeface="Carlito"/>
              </a:rPr>
              <a:t>by </a:t>
            </a:r>
            <a:r>
              <a:rPr sz="2400" spc="-10" dirty="0">
                <a:latin typeface="Carlito"/>
                <a:cs typeface="Carlito"/>
              </a:rPr>
              <a:t>copper coils  </a:t>
            </a:r>
            <a:r>
              <a:rPr sz="2400" spc="-5" dirty="0">
                <a:latin typeface="Carlito"/>
                <a:cs typeface="Carlito"/>
              </a:rPr>
              <a:t>placed </a:t>
            </a:r>
            <a:r>
              <a:rPr sz="2400" spc="-15" dirty="0">
                <a:latin typeface="Carlito"/>
                <a:cs typeface="Carlito"/>
              </a:rPr>
              <a:t>around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patient.</a:t>
            </a:r>
            <a:endParaRPr sz="2400" dirty="0">
              <a:latin typeface="Carlito"/>
              <a:cs typeface="Carlito"/>
            </a:endParaRPr>
          </a:p>
          <a:p>
            <a:pPr marL="355600" marR="384810" indent="-342900" algn="l" rtl="0">
              <a:lnSpc>
                <a:spcPts val="288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An </a:t>
            </a:r>
            <a:r>
              <a:rPr sz="2400" spc="-5" dirty="0">
                <a:latin typeface="Carlito"/>
                <a:cs typeface="Carlito"/>
              </a:rPr>
              <a:t>image </a:t>
            </a:r>
            <a:r>
              <a:rPr sz="2400" spc="-15" dirty="0">
                <a:latin typeface="Carlito"/>
                <a:cs typeface="Carlito"/>
              </a:rPr>
              <a:t>representing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distribution of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25" dirty="0">
                <a:latin typeface="Carlito"/>
                <a:cs typeface="Carlito"/>
              </a:rPr>
              <a:t>hydrogen </a:t>
            </a:r>
            <a:r>
              <a:rPr sz="2400" spc="-15" dirty="0">
                <a:latin typeface="Carlito"/>
                <a:cs typeface="Carlito"/>
              </a:rPr>
              <a:t>protons </a:t>
            </a:r>
            <a:r>
              <a:rPr sz="2400" spc="-5" dirty="0">
                <a:latin typeface="Carlito"/>
                <a:cs typeface="Carlito"/>
              </a:rPr>
              <a:t>can be </a:t>
            </a:r>
            <a:r>
              <a:rPr sz="2400" spc="-10" dirty="0">
                <a:latin typeface="Carlito"/>
                <a:cs typeface="Carlito"/>
              </a:rPr>
              <a:t>built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up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023" y="831818"/>
            <a:ext cx="8468694" cy="4836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14800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3959" y="7620"/>
            <a:ext cx="4130040" cy="5123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52400"/>
            <a:ext cx="515874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" y="0"/>
            <a:ext cx="4477512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6488" y="0"/>
            <a:ext cx="4477512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802" y="192150"/>
            <a:ext cx="73761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Magnetic </a:t>
            </a:r>
            <a:r>
              <a:rPr sz="2800" spc="-15" dirty="0">
                <a:solidFill>
                  <a:srgbClr val="FF0000"/>
                </a:solidFill>
              </a:rPr>
              <a:t>resonance </a:t>
            </a:r>
            <a:r>
              <a:rPr sz="2800" spc="-5" dirty="0">
                <a:solidFill>
                  <a:srgbClr val="FF0000"/>
                </a:solidFill>
              </a:rPr>
              <a:t>Imaging</a:t>
            </a:r>
            <a:r>
              <a:rPr sz="2800" spc="5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(MRI)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77213"/>
            <a:ext cx="8107045" cy="4680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l" rtl="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very useful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intracranial, </a:t>
            </a:r>
            <a:r>
              <a:rPr sz="2800" spc="-10" dirty="0">
                <a:latin typeface="Carlito"/>
                <a:cs typeface="Carlito"/>
              </a:rPr>
              <a:t>spinal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musculoskeletal  </a:t>
            </a:r>
            <a:r>
              <a:rPr sz="2800" spc="-5" dirty="0">
                <a:latin typeface="Carlito"/>
                <a:cs typeface="Carlito"/>
              </a:rPr>
              <a:t>lesions including </a:t>
            </a:r>
            <a:r>
              <a:rPr sz="2800" i="1" spc="-10" dirty="0">
                <a:latin typeface="Carlito"/>
                <a:cs typeface="Carlito"/>
              </a:rPr>
              <a:t>joint</a:t>
            </a:r>
            <a:r>
              <a:rPr sz="2800" i="1" spc="65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pathologies.</a:t>
            </a:r>
            <a:endParaRPr sz="2800" dirty="0">
              <a:latin typeface="Carlito"/>
              <a:cs typeface="Carlito"/>
            </a:endParaRPr>
          </a:p>
          <a:p>
            <a:pPr marL="355600" marR="421005" indent="-342900" algn="l" rtl="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508760" algn="l"/>
              </a:tabLst>
            </a:pP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gives </a:t>
            </a:r>
            <a:r>
              <a:rPr sz="2800" spc="-15" dirty="0">
                <a:latin typeface="Carlito"/>
                <a:cs typeface="Carlito"/>
              </a:rPr>
              <a:t>direct anatomical </a:t>
            </a:r>
            <a:r>
              <a:rPr sz="2800" spc="-10" dirty="0">
                <a:latin typeface="Carlito"/>
                <a:cs typeface="Carlito"/>
              </a:rPr>
              <a:t>sections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area, </a:t>
            </a:r>
            <a:r>
              <a:rPr sz="2800" spc="-5" dirty="0">
                <a:latin typeface="Carlito"/>
                <a:cs typeface="Carlito"/>
              </a:rPr>
              <a:t>with  lesions	</a:t>
            </a:r>
            <a:r>
              <a:rPr sz="2800" spc="-10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high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resolution.</a:t>
            </a:r>
            <a:endParaRPr sz="2800" dirty="0">
              <a:latin typeface="Carlito"/>
              <a:cs typeface="Carlito"/>
            </a:endParaRPr>
          </a:p>
          <a:p>
            <a:pPr marL="355600" marR="428625" indent="-342900" algn="l" rtl="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rlito"/>
                <a:cs typeface="Carlito"/>
              </a:rPr>
              <a:t>MR </a:t>
            </a:r>
            <a:r>
              <a:rPr sz="2800" b="1" spc="-15" dirty="0">
                <a:latin typeface="Carlito"/>
                <a:cs typeface="Carlito"/>
              </a:rPr>
              <a:t>angiogram </a:t>
            </a:r>
            <a:r>
              <a:rPr sz="2800" spc="-5" dirty="0">
                <a:latin typeface="Carlito"/>
                <a:cs typeface="Carlito"/>
              </a:rPr>
              <a:t>: </a:t>
            </a:r>
            <a:r>
              <a:rPr sz="2800" spc="-10" dirty="0">
                <a:latin typeface="Carlito"/>
                <a:cs typeface="Carlito"/>
              </a:rPr>
              <a:t>done </a:t>
            </a:r>
            <a:r>
              <a:rPr sz="2800" spc="-5" dirty="0">
                <a:latin typeface="Carlito"/>
                <a:cs typeface="Carlito"/>
              </a:rPr>
              <a:t>without </a:t>
            </a:r>
            <a:r>
              <a:rPr sz="2800" spc="-10" dirty="0">
                <a:latin typeface="Carlito"/>
                <a:cs typeface="Carlito"/>
              </a:rPr>
              <a:t>injecting </a:t>
            </a:r>
            <a:r>
              <a:rPr sz="2800" spc="-5" dirty="0">
                <a:latin typeface="Carlito"/>
                <a:cs typeface="Carlito"/>
              </a:rPr>
              <a:t>IV </a:t>
            </a:r>
            <a:r>
              <a:rPr sz="2800" spc="-25" dirty="0">
                <a:latin typeface="Carlito"/>
                <a:cs typeface="Carlito"/>
              </a:rPr>
              <a:t>contrast  </a:t>
            </a:r>
            <a:r>
              <a:rPr sz="2800" spc="-10" dirty="0">
                <a:latin typeface="Carlito"/>
                <a:cs typeface="Carlito"/>
              </a:rPr>
              <a:t>agents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rlito"/>
                <a:cs typeface="Carlito"/>
              </a:rPr>
              <a:t>Cardiac</a:t>
            </a:r>
            <a:r>
              <a:rPr sz="2800" b="1" spc="3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MRI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latin typeface="Carlito"/>
                <a:cs typeface="Carlito"/>
              </a:rPr>
              <a:t>Breast </a:t>
            </a:r>
            <a:r>
              <a:rPr sz="2800" b="1" spc="-10" dirty="0">
                <a:latin typeface="Carlito"/>
                <a:cs typeface="Carlito"/>
              </a:rPr>
              <a:t>MRI </a:t>
            </a:r>
            <a:r>
              <a:rPr sz="2800" spc="-5" dirty="0">
                <a:latin typeface="Carlito"/>
                <a:cs typeface="Carlito"/>
              </a:rPr>
              <a:t>: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multifocal recurrent</a:t>
            </a:r>
            <a:r>
              <a:rPr sz="2800" spc="1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cancers.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0369" y="461899"/>
            <a:ext cx="47688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Hydropneumothorax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1676400"/>
            <a:ext cx="4393691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76299"/>
            <a:ext cx="7559675" cy="35285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382395" indent="-342900" algn="l" rtl="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rlito"/>
                <a:cs typeface="Carlito"/>
              </a:rPr>
              <a:t>Magnetic resonance  </a:t>
            </a:r>
            <a:r>
              <a:rPr sz="2000" b="1" spc="-10" dirty="0">
                <a:latin typeface="Carlito"/>
                <a:cs typeface="Carlito"/>
              </a:rPr>
              <a:t>cholangiopancreatography</a:t>
            </a:r>
            <a:r>
              <a:rPr sz="2000" b="1" spc="-150" dirty="0">
                <a:latin typeface="Carlito"/>
                <a:cs typeface="Carlito"/>
              </a:rPr>
              <a:t> </a:t>
            </a:r>
            <a:r>
              <a:rPr sz="2000" i="1" spc="-5" dirty="0">
                <a:latin typeface="Carlito"/>
                <a:cs typeface="Carlito"/>
              </a:rPr>
              <a:t>(MRCP</a:t>
            </a:r>
            <a:r>
              <a:rPr sz="2000" spc="-5" dirty="0">
                <a:latin typeface="Carlito"/>
                <a:cs typeface="Carlito"/>
              </a:rPr>
              <a:t>)</a:t>
            </a:r>
            <a:endParaRPr sz="2000" dirty="0">
              <a:latin typeface="Carlito"/>
              <a:cs typeface="Carlito"/>
            </a:endParaRPr>
          </a:p>
          <a:p>
            <a:pPr marL="355600" marR="412750" indent="-342900" algn="l" rtl="0">
              <a:lnSpc>
                <a:spcPts val="3460"/>
              </a:lnSpc>
              <a:spcBef>
                <a:spcPts val="760"/>
              </a:spcBef>
              <a:buFont typeface="Wingdings"/>
              <a:buChar char=""/>
              <a:tabLst>
                <a:tab pos="355600" algn="l"/>
                <a:tab pos="2314575" algn="l"/>
              </a:tabLst>
            </a:pPr>
            <a:r>
              <a:rPr sz="200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very useful </a:t>
            </a:r>
            <a:r>
              <a:rPr sz="2000" spc="-5" dirty="0">
                <a:latin typeface="Carlito"/>
                <a:cs typeface="Carlito"/>
              </a:rPr>
              <a:t>non </a:t>
            </a:r>
            <a:r>
              <a:rPr sz="2000" spc="-20" dirty="0">
                <a:latin typeface="Carlito"/>
                <a:cs typeface="Carlito"/>
              </a:rPr>
              <a:t>contrast </a:t>
            </a:r>
            <a:r>
              <a:rPr sz="2000" spc="-10" dirty="0">
                <a:latin typeface="Carlito"/>
                <a:cs typeface="Carlito"/>
              </a:rPr>
              <a:t>diagnostic </a:t>
            </a:r>
            <a:r>
              <a:rPr sz="2000" spc="-15" dirty="0">
                <a:latin typeface="Carlito"/>
                <a:cs typeface="Carlito"/>
              </a:rPr>
              <a:t>tool  </a:t>
            </a:r>
            <a:r>
              <a:rPr sz="2000" dirty="0">
                <a:latin typeface="Carlito"/>
                <a:cs typeface="Carlito"/>
              </a:rPr>
              <a:t>which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may	</a:t>
            </a:r>
            <a:r>
              <a:rPr sz="2000" spc="-5" dirty="0">
                <a:latin typeface="Carlito"/>
                <a:cs typeface="Carlito"/>
              </a:rPr>
              <a:t>replace diagnostic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90" dirty="0">
                <a:latin typeface="Carlito"/>
                <a:cs typeface="Carlito"/>
              </a:rPr>
              <a:t>ERCP.</a:t>
            </a:r>
            <a:endParaRPr sz="2000" dirty="0">
              <a:latin typeface="Carlito"/>
              <a:cs typeface="Carlito"/>
            </a:endParaRPr>
          </a:p>
          <a:p>
            <a:pPr algn="l" rtl="0"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Carlito"/>
              <a:cs typeface="Carlito"/>
            </a:endParaRPr>
          </a:p>
          <a:p>
            <a:pPr marL="355600" indent="-342900" algn="just" rtl="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Carlito"/>
                <a:cs typeface="Carlito"/>
              </a:rPr>
              <a:t>MR</a:t>
            </a:r>
            <a:r>
              <a:rPr sz="2000" b="1" spc="-5" dirty="0">
                <a:latin typeface="Carlito"/>
                <a:cs typeface="Carlito"/>
              </a:rPr>
              <a:t> spectroscopy</a:t>
            </a:r>
            <a:endParaRPr sz="2000" dirty="0">
              <a:latin typeface="Carlito"/>
              <a:cs typeface="Carlito"/>
            </a:endParaRPr>
          </a:p>
          <a:p>
            <a:pPr marL="355600" marR="5080" indent="-342900" algn="just" rtl="0">
              <a:lnSpc>
                <a:spcPts val="3460"/>
              </a:lnSpc>
              <a:spcBef>
                <a:spcPts val="81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chemical analysis of elements </a:t>
            </a:r>
            <a:r>
              <a:rPr sz="2000" dirty="0">
                <a:latin typeface="Carlito"/>
                <a:cs typeface="Carlito"/>
              </a:rPr>
              <a:t>in a </a:t>
            </a:r>
            <a:r>
              <a:rPr sz="2000" spc="-10" dirty="0">
                <a:latin typeface="Carlito"/>
                <a:cs typeface="Carlito"/>
              </a:rPr>
              <a:t>tissue </a:t>
            </a:r>
            <a:r>
              <a:rPr sz="2000" spc="-25" dirty="0">
                <a:latin typeface="Carlito"/>
                <a:cs typeface="Carlito"/>
              </a:rPr>
              <a:t>to  </a:t>
            </a:r>
            <a:r>
              <a:rPr sz="2000" spc="-20" dirty="0">
                <a:latin typeface="Carlito"/>
                <a:cs typeface="Carlito"/>
              </a:rPr>
              <a:t>differentiate </a:t>
            </a:r>
            <a:r>
              <a:rPr sz="2000" spc="-5" dirty="0">
                <a:latin typeface="Carlito"/>
                <a:cs typeface="Carlito"/>
              </a:rPr>
              <a:t>between </a:t>
            </a:r>
            <a:r>
              <a:rPr sz="2000" spc="-50" dirty="0">
                <a:latin typeface="Carlito"/>
                <a:cs typeface="Carlito"/>
              </a:rPr>
              <a:t>tumor, </a:t>
            </a:r>
            <a:r>
              <a:rPr sz="2000" spc="-10" dirty="0">
                <a:latin typeface="Carlito"/>
                <a:cs typeface="Carlito"/>
              </a:rPr>
              <a:t>inflammation, 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degeneration.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6294" y="34239"/>
            <a:ext cx="260070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5" dirty="0">
                <a:latin typeface="Carlito"/>
                <a:cs typeface="Carlito"/>
              </a:rPr>
              <a:t>M</a:t>
            </a:r>
            <a:r>
              <a:rPr sz="4400" b="0" spc="-40" dirty="0">
                <a:latin typeface="Carlito"/>
                <a:cs typeface="Carlito"/>
              </a:rPr>
              <a:t>R</a:t>
            </a:r>
            <a:r>
              <a:rPr sz="4400" b="0" spc="-5" dirty="0">
                <a:latin typeface="Carlito"/>
                <a:cs typeface="Carlito"/>
              </a:rPr>
              <a:t>CP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1066800"/>
            <a:ext cx="5638800" cy="5109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926" y="461899"/>
            <a:ext cx="364007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rlito"/>
                <a:cs typeface="Carlito"/>
              </a:rPr>
              <a:t>E</a:t>
            </a:r>
            <a:r>
              <a:rPr sz="4400" b="0" spc="-45" dirty="0">
                <a:latin typeface="Carlito"/>
                <a:cs typeface="Carlito"/>
              </a:rPr>
              <a:t>R</a:t>
            </a:r>
            <a:r>
              <a:rPr sz="4400" b="0" spc="-5" dirty="0">
                <a:latin typeface="Carlito"/>
                <a:cs typeface="Carlito"/>
              </a:rPr>
              <a:t>CP</a:t>
            </a:r>
            <a:endParaRPr sz="44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322576"/>
            <a:ext cx="8865235" cy="3850004"/>
            <a:chOff x="0" y="2322576"/>
            <a:chExt cx="8865235" cy="3850004"/>
          </a:xfrm>
        </p:grpSpPr>
        <p:sp>
          <p:nvSpPr>
            <p:cNvPr id="4" name="object 4"/>
            <p:cNvSpPr/>
            <p:nvPr/>
          </p:nvSpPr>
          <p:spPr>
            <a:xfrm>
              <a:off x="0" y="2322576"/>
              <a:ext cx="3677412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400" y="2322576"/>
              <a:ext cx="3000755" cy="3849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04203" y="2456688"/>
              <a:ext cx="2660904" cy="3581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629" y="461899"/>
            <a:ext cx="563537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Carlito"/>
                <a:cs typeface="Carlito"/>
              </a:rPr>
              <a:t>Endoscopic</a:t>
            </a:r>
            <a:r>
              <a:rPr sz="3200" b="0" spc="-85" dirty="0">
                <a:latin typeface="Carlito"/>
                <a:cs typeface="Carlito"/>
              </a:rPr>
              <a:t> </a:t>
            </a:r>
            <a:r>
              <a:rPr sz="3200" b="0" spc="-10" dirty="0">
                <a:latin typeface="Carlito"/>
                <a:cs typeface="Carlito"/>
              </a:rPr>
              <a:t>ultrasound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7800" y="1219200"/>
            <a:ext cx="5385815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585" y="461899"/>
            <a:ext cx="3236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" dirty="0">
                <a:latin typeface="Carlito"/>
                <a:cs typeface="Carlito"/>
              </a:rPr>
              <a:t>Evolving</a:t>
            </a:r>
            <a:r>
              <a:rPr sz="4400" b="0" spc="-55" dirty="0">
                <a:latin typeface="Carlito"/>
                <a:cs typeface="Carlito"/>
              </a:rPr>
              <a:t> </a:t>
            </a:r>
            <a:r>
              <a:rPr sz="4400" b="0" dirty="0">
                <a:latin typeface="Carlito"/>
                <a:cs typeface="Carlito"/>
              </a:rPr>
              <a:t>use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3385820" cy="456406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Staging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MRCP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MR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angiography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Breast</a:t>
            </a:r>
            <a:r>
              <a:rPr sz="3200" spc="-8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malignancy</a:t>
            </a: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Pelvic</a:t>
            </a:r>
            <a:r>
              <a:rPr sz="3200" spc="-8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malignancy</a:t>
            </a:r>
          </a:p>
          <a:p>
            <a:pPr marL="355600" indent="-342900" algn="l" rtl="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Cardiac</a:t>
            </a:r>
            <a:r>
              <a:rPr sz="3200" dirty="0">
                <a:latin typeface="Carlito"/>
                <a:cs typeface="Carlito"/>
              </a:rPr>
              <a:t> 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419" y="192150"/>
            <a:ext cx="73571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0" marR="5080" indent="-3207385">
              <a:lnSpc>
                <a:spcPct val="100000"/>
              </a:lnSpc>
              <a:spcBef>
                <a:spcPts val="95"/>
              </a:spcBef>
            </a:pPr>
            <a:r>
              <a:rPr sz="2800" b="0" spc="-25" dirty="0">
                <a:solidFill>
                  <a:srgbClr val="FF0000"/>
                </a:solidFill>
                <a:latin typeface="Carlito"/>
                <a:cs typeface="Carlito"/>
              </a:rPr>
              <a:t>Adnvantages </a:t>
            </a:r>
            <a:r>
              <a:rPr sz="2800" b="0" spc="-20" dirty="0">
                <a:solidFill>
                  <a:srgbClr val="FF0000"/>
                </a:solidFill>
                <a:latin typeface="Carlito"/>
                <a:cs typeface="Carlito"/>
              </a:rPr>
              <a:t>over </a:t>
            </a:r>
            <a:r>
              <a:rPr sz="2800" b="0" spc="-5" dirty="0">
                <a:solidFill>
                  <a:srgbClr val="FF0000"/>
                </a:solidFill>
                <a:latin typeface="Carlito"/>
                <a:cs typeface="Carlito"/>
              </a:rPr>
              <a:t>USG, </a:t>
            </a:r>
            <a:r>
              <a:rPr sz="2800" b="0" spc="-45" dirty="0">
                <a:solidFill>
                  <a:srgbClr val="FF0000"/>
                </a:solidFill>
                <a:latin typeface="Carlito"/>
                <a:cs typeface="Carlito"/>
              </a:rPr>
              <a:t>Xray </a:t>
            </a:r>
            <a:r>
              <a:rPr sz="2800" b="0" spc="-5" dirty="0">
                <a:solidFill>
                  <a:srgbClr val="FF0000"/>
                </a:solidFill>
                <a:latin typeface="Carlito"/>
                <a:cs typeface="Carlito"/>
              </a:rPr>
              <a:t>and </a:t>
            </a:r>
            <a:r>
              <a:rPr sz="2800" b="0" spc="5" dirty="0">
                <a:solidFill>
                  <a:srgbClr val="FF0000"/>
                </a:solidFill>
                <a:latin typeface="Carlito"/>
                <a:cs typeface="Carlito"/>
              </a:rPr>
              <a:t>CT  </a:t>
            </a:r>
            <a:r>
              <a:rPr sz="2800" b="0" spc="-15" dirty="0">
                <a:solidFill>
                  <a:srgbClr val="FF0000"/>
                </a:solidFill>
                <a:latin typeface="Carlito"/>
                <a:cs typeface="Carlito"/>
              </a:rPr>
              <a:t>scan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16875" cy="378693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No </a:t>
            </a:r>
            <a:r>
              <a:rPr sz="3200" spc="-5" dirty="0">
                <a:latin typeface="Carlito"/>
                <a:cs typeface="Carlito"/>
              </a:rPr>
              <a:t>ionizing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radiation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Excellent </a:t>
            </a:r>
            <a:r>
              <a:rPr sz="3200" spc="-5" dirty="0">
                <a:latin typeface="Carlito"/>
                <a:cs typeface="Carlito"/>
              </a:rPr>
              <a:t>soft </a:t>
            </a:r>
            <a:r>
              <a:rPr sz="3200" dirty="0">
                <a:latin typeface="Carlito"/>
                <a:cs typeface="Carlito"/>
              </a:rPr>
              <a:t>tissue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contrast</a:t>
            </a:r>
            <a:endParaRPr sz="32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Best </a:t>
            </a:r>
            <a:r>
              <a:rPr sz="3200" spc="-5" dirty="0">
                <a:latin typeface="Carlito"/>
                <a:cs typeface="Carlito"/>
              </a:rPr>
              <a:t>imaging technique</a:t>
            </a:r>
            <a:r>
              <a:rPr sz="3200" spc="70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for</a:t>
            </a:r>
            <a:endParaRPr sz="3200" dirty="0">
              <a:latin typeface="Carlito"/>
              <a:cs typeface="Carlito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Intracranial </a:t>
            </a:r>
            <a:r>
              <a:rPr sz="2800" spc="-10" dirty="0">
                <a:latin typeface="Carlito"/>
                <a:cs typeface="Carlito"/>
              </a:rPr>
              <a:t>lesions, </a:t>
            </a:r>
            <a:r>
              <a:rPr sz="2800" spc="-5" dirty="0">
                <a:latin typeface="Carlito"/>
                <a:cs typeface="Carlito"/>
              </a:rPr>
              <a:t>specially </a:t>
            </a:r>
            <a:r>
              <a:rPr sz="2800" spc="-20" dirty="0">
                <a:latin typeface="Carlito"/>
                <a:cs typeface="Carlito"/>
              </a:rPr>
              <a:t>posteriro fossa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lesion</a:t>
            </a:r>
            <a:endParaRPr sz="2800" dirty="0">
              <a:latin typeface="Carlito"/>
              <a:cs typeface="Carlito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Spine</a:t>
            </a:r>
            <a:endParaRPr sz="2800" dirty="0">
              <a:latin typeface="Carlito"/>
              <a:cs typeface="Carlito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Bone </a:t>
            </a:r>
            <a:r>
              <a:rPr sz="2800" spc="-15" dirty="0">
                <a:latin typeface="Carlito"/>
                <a:cs typeface="Carlito"/>
              </a:rPr>
              <a:t>marrow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joint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lesions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085" y="461899"/>
            <a:ext cx="550037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dirty="0">
                <a:solidFill>
                  <a:srgbClr val="FF0000"/>
                </a:solidFill>
                <a:latin typeface="Carlito"/>
                <a:cs typeface="Carlito"/>
              </a:rPr>
              <a:t>Radionucliotide</a:t>
            </a:r>
            <a:r>
              <a:rPr sz="3600" b="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600" b="0" dirty="0">
                <a:solidFill>
                  <a:srgbClr val="FF0000"/>
                </a:solidFill>
                <a:latin typeface="Carlito"/>
                <a:cs typeface="Carlito"/>
              </a:rPr>
              <a:t>imaging</a:t>
            </a:r>
            <a:endParaRPr sz="36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29600" cy="4719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ISOTOPE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USED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FOR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0839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DIAGNOSTIC</a:t>
                      </a:r>
                      <a:r>
                        <a:rPr sz="18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USES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ts val="1864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131</a:t>
                      </a:r>
                      <a:r>
                        <a:rPr sz="2700" baseline="-16975" dirty="0">
                          <a:latin typeface="Carlito"/>
                          <a:cs typeface="Carlito"/>
                        </a:rPr>
                        <a:t>I</a:t>
                      </a:r>
                      <a:endParaRPr sz="2700" baseline="-16975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Thyroid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disease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1864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60</a:t>
                      </a:r>
                      <a:r>
                        <a:rPr sz="2700" baseline="-16975" dirty="0">
                          <a:latin typeface="Carlito"/>
                          <a:cs typeface="Carlito"/>
                        </a:rPr>
                        <a:t>Co</a:t>
                      </a:r>
                      <a:endParaRPr sz="2700" baseline="-16975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Perncicious</a:t>
                      </a:r>
                      <a:r>
                        <a:rPr sz="18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anemia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1864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24</a:t>
                      </a:r>
                      <a:r>
                        <a:rPr sz="2700" baseline="-16975" dirty="0">
                          <a:latin typeface="Carlito"/>
                          <a:cs typeface="Carlito"/>
                        </a:rPr>
                        <a:t>Na</a:t>
                      </a:r>
                      <a:endParaRPr sz="2700" baseline="-16975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Arterial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disease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Radioactive</a:t>
                      </a:r>
                      <a:r>
                        <a:rPr sz="18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diiodoflurescein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Brain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tumor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THERAPEUTIC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USES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187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131</a:t>
                      </a:r>
                      <a:r>
                        <a:rPr sz="2700" baseline="-16975" dirty="0">
                          <a:latin typeface="Carlito"/>
                          <a:cs typeface="Carlito"/>
                        </a:rPr>
                        <a:t>I</a:t>
                      </a:r>
                      <a:endParaRPr sz="2700" baseline="-16975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Hyperthyroidism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thyroid</a:t>
                      </a:r>
                      <a:r>
                        <a:rPr sz="18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cancer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" baseline="25462" dirty="0">
                          <a:latin typeface="Carlito"/>
                          <a:cs typeface="Carlito"/>
                        </a:rPr>
                        <a:t>131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I(very high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dose)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CHF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1864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32</a:t>
                      </a:r>
                      <a:r>
                        <a:rPr sz="2700" baseline="-16975" dirty="0">
                          <a:latin typeface="Carlito"/>
                          <a:cs typeface="Carlito"/>
                        </a:rPr>
                        <a:t>P</a:t>
                      </a:r>
                      <a:endParaRPr sz="2700" baseline="-16975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Polycythemia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vera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18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leukemia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ts val="187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198</a:t>
                      </a:r>
                      <a:r>
                        <a:rPr sz="2700" baseline="-16975" dirty="0">
                          <a:latin typeface="Carlito"/>
                          <a:cs typeface="Carlito"/>
                        </a:rPr>
                        <a:t>Au</a:t>
                      </a:r>
                      <a:endParaRPr sz="2700" baseline="-16975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Malignant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pleaural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18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peritonial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effusions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7778" y="316483"/>
            <a:ext cx="20300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</a:rPr>
              <a:t>PET</a:t>
            </a:r>
            <a:r>
              <a:rPr sz="3200" spc="-8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scan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99820"/>
            <a:ext cx="7281545" cy="442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Uses</a:t>
            </a:r>
            <a:endParaRPr sz="2400" dirty="0">
              <a:latin typeface="Carlito"/>
              <a:cs typeface="Carlito"/>
            </a:endParaRPr>
          </a:p>
          <a:p>
            <a:pPr marL="355600" marR="392430" indent="-342900" algn="l" rtl="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assess </a:t>
            </a:r>
            <a:r>
              <a:rPr sz="2400" spc="-20" dirty="0">
                <a:latin typeface="Carlito"/>
                <a:cs typeface="Carlito"/>
              </a:rPr>
              <a:t>myocardial </a:t>
            </a:r>
            <a:r>
              <a:rPr sz="2400" spc="-10" dirty="0">
                <a:latin typeface="Carlito"/>
                <a:cs typeface="Carlito"/>
              </a:rPr>
              <a:t>perfusion </a:t>
            </a:r>
            <a:r>
              <a:rPr sz="2400" spc="-5" dirty="0">
                <a:latin typeface="Carlito"/>
                <a:cs typeface="Carlito"/>
              </a:rPr>
              <a:t>(82Rb) </a:t>
            </a:r>
            <a:r>
              <a:rPr sz="2400" dirty="0">
                <a:latin typeface="Carlito"/>
                <a:cs typeface="Carlito"/>
              </a:rPr>
              <a:t>and  </a:t>
            </a:r>
            <a:r>
              <a:rPr sz="2400" spc="-5" dirty="0">
                <a:latin typeface="Carlito"/>
                <a:cs typeface="Carlito"/>
              </a:rPr>
              <a:t>viability (FDG)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40" dirty="0">
                <a:latin typeface="Carlito"/>
                <a:cs typeface="Carlito"/>
              </a:rPr>
              <a:t>study.</a:t>
            </a:r>
            <a:endParaRPr sz="2400" dirty="0">
              <a:latin typeface="Carlito"/>
              <a:cs typeface="Carlito"/>
            </a:endParaRPr>
          </a:p>
          <a:p>
            <a:pPr marL="355600" marR="123189" indent="-342900" algn="l" rtl="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5" dirty="0">
                <a:latin typeface="Carlito"/>
                <a:cs typeface="Carlito"/>
              </a:rPr>
              <a:t>Epilepsy—To </a:t>
            </a:r>
            <a:r>
              <a:rPr sz="2400" spc="-15" dirty="0">
                <a:latin typeface="Carlito"/>
                <a:cs typeface="Carlito"/>
              </a:rPr>
              <a:t>localize temporal </a:t>
            </a:r>
            <a:r>
              <a:rPr sz="2400" spc="-10" dirty="0">
                <a:latin typeface="Carlito"/>
                <a:cs typeface="Carlito"/>
              </a:rPr>
              <a:t>lobe </a:t>
            </a:r>
            <a:r>
              <a:rPr sz="2400" spc="-15" dirty="0">
                <a:latin typeface="Carlito"/>
                <a:cs typeface="Carlito"/>
              </a:rPr>
              <a:t>epilepsy  </a:t>
            </a:r>
            <a:r>
              <a:rPr sz="2400" dirty="0">
                <a:latin typeface="Carlito"/>
                <a:cs typeface="Carlito"/>
              </a:rPr>
              <a:t>(FDG)</a:t>
            </a:r>
          </a:p>
          <a:p>
            <a:pPr marL="355600" marR="5080" indent="-342900" algn="l" rtl="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Cancer imaging—Lung cancer </a:t>
            </a:r>
            <a:r>
              <a:rPr sz="2400" spc="-10" dirty="0">
                <a:latin typeface="Carlito"/>
                <a:cs typeface="Carlito"/>
              </a:rPr>
              <a:t>(detection </a:t>
            </a:r>
            <a:r>
              <a:rPr sz="2400" dirty="0">
                <a:latin typeface="Carlito"/>
                <a:cs typeface="Carlito"/>
              </a:rPr>
              <a:t>and  </a:t>
            </a:r>
            <a:r>
              <a:rPr sz="2400" spc="-10" dirty="0">
                <a:latin typeface="Carlito"/>
                <a:cs typeface="Carlito"/>
              </a:rPr>
              <a:t>staging)</a:t>
            </a:r>
            <a:endParaRPr sz="24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Colorectal </a:t>
            </a:r>
            <a:r>
              <a:rPr sz="2400" spc="-5" dirty="0">
                <a:latin typeface="Carlito"/>
                <a:cs typeface="Carlito"/>
              </a:rPr>
              <a:t>cancer</a:t>
            </a:r>
            <a:endParaRPr sz="24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Melanoma</a:t>
            </a: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Head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neck cancer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breast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cancer</a:t>
            </a:r>
            <a:endParaRPr sz="24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Musculoskeletal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tumors</a:t>
            </a:r>
            <a:endParaRPr sz="2400" dirty="0">
              <a:latin typeface="Carlito"/>
              <a:cs typeface="Carlito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rlito"/>
                <a:cs typeface="Carlito"/>
              </a:rPr>
              <a:t>Thyroid </a:t>
            </a:r>
            <a:r>
              <a:rPr sz="2400" spc="-5" dirty="0">
                <a:latin typeface="Carlito"/>
                <a:cs typeface="Carlito"/>
              </a:rPr>
              <a:t>cancer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(I131)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137" y="7618"/>
            <a:ext cx="9003862" cy="6813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7239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004" y="461899"/>
            <a:ext cx="52539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55" dirty="0">
                <a:latin typeface="Carlito"/>
                <a:cs typeface="Carlito"/>
              </a:rPr>
              <a:t>Tension</a:t>
            </a:r>
            <a:r>
              <a:rPr sz="3600" b="0" spc="-75" dirty="0">
                <a:latin typeface="Carlito"/>
                <a:cs typeface="Carlito"/>
              </a:rPr>
              <a:t> </a:t>
            </a:r>
            <a:r>
              <a:rPr sz="3600" b="0" spc="-10" dirty="0">
                <a:latin typeface="Carlito"/>
                <a:cs typeface="Carlito"/>
              </a:rPr>
              <a:t>pneumothorax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6395" y="1523998"/>
            <a:ext cx="4331208" cy="5209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419" y="192150"/>
            <a:ext cx="735716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365" marR="5080" indent="-4241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0000"/>
                </a:solidFill>
              </a:rPr>
              <a:t>ALARA principle: </a:t>
            </a:r>
            <a:r>
              <a:rPr sz="2000" spc="-40" dirty="0">
                <a:solidFill>
                  <a:srgbClr val="FF0000"/>
                </a:solidFill>
              </a:rPr>
              <a:t>‘as </a:t>
            </a:r>
            <a:r>
              <a:rPr sz="2000" spc="-5" dirty="0">
                <a:solidFill>
                  <a:srgbClr val="FF0000"/>
                </a:solidFill>
              </a:rPr>
              <a:t>low as  </a:t>
            </a:r>
            <a:r>
              <a:rPr sz="2000" spc="-15" dirty="0">
                <a:solidFill>
                  <a:srgbClr val="FF0000"/>
                </a:solidFill>
              </a:rPr>
              <a:t>reasonably</a:t>
            </a:r>
            <a:r>
              <a:rPr sz="2000" spc="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achievable’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7552690" cy="40549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Use of </a:t>
            </a:r>
            <a:r>
              <a:rPr sz="2700" spc="-15" dirty="0">
                <a:latin typeface="Carlito"/>
                <a:cs typeface="Carlito"/>
              </a:rPr>
              <a:t>appropriate </a:t>
            </a:r>
            <a:r>
              <a:rPr sz="2700" spc="-5" dirty="0">
                <a:latin typeface="Carlito"/>
                <a:cs typeface="Carlito"/>
              </a:rPr>
              <a:t>equipment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0" dirty="0">
                <a:latin typeface="Carlito"/>
                <a:cs typeface="Carlito"/>
              </a:rPr>
              <a:t>good</a:t>
            </a:r>
            <a:r>
              <a:rPr sz="2700" spc="-6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technique</a:t>
            </a:r>
            <a:endParaRPr sz="2700" dirty="0">
              <a:latin typeface="Carlito"/>
              <a:cs typeface="Carlito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950" dirty="0">
              <a:latin typeface="Carlito"/>
              <a:cs typeface="Carlito"/>
            </a:endParaRPr>
          </a:p>
          <a:p>
            <a:pPr marL="355600" marR="241935" indent="-342900" algn="l" rtl="0">
              <a:lnSpc>
                <a:spcPts val="29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Limiting the </a:t>
            </a:r>
            <a:r>
              <a:rPr sz="2700" spc="-20" dirty="0">
                <a:latin typeface="Carlito"/>
                <a:cs typeface="Carlito"/>
              </a:rPr>
              <a:t>size </a:t>
            </a:r>
            <a:r>
              <a:rPr sz="2700" spc="-5" dirty="0">
                <a:latin typeface="Carlito"/>
                <a:cs typeface="Carlito"/>
              </a:rPr>
              <a:t>of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25" dirty="0">
                <a:latin typeface="Carlito"/>
                <a:cs typeface="Carlito"/>
              </a:rPr>
              <a:t>x-ray </a:t>
            </a:r>
            <a:r>
              <a:rPr sz="2700" spc="-5" dirty="0">
                <a:latin typeface="Carlito"/>
                <a:cs typeface="Carlito"/>
              </a:rPr>
              <a:t>beam </a:t>
            </a:r>
            <a:r>
              <a:rPr sz="2700" spc="-20" dirty="0">
                <a:latin typeface="Carlito"/>
                <a:cs typeface="Carlito"/>
              </a:rPr>
              <a:t>to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5" dirty="0">
                <a:latin typeface="Carlito"/>
                <a:cs typeface="Carlito"/>
              </a:rPr>
              <a:t>required  </a:t>
            </a:r>
            <a:r>
              <a:rPr sz="2700" spc="-10" dirty="0">
                <a:latin typeface="Carlito"/>
                <a:cs typeface="Carlito"/>
              </a:rPr>
              <a:t>areas,</a:t>
            </a:r>
            <a:endParaRPr sz="2700" dirty="0">
              <a:latin typeface="Carlito"/>
              <a:cs typeface="Carlito"/>
            </a:endParaRPr>
          </a:p>
          <a:p>
            <a:pPr marL="355600" marR="767715" indent="-342900" algn="l" rtl="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700" spc="-5" dirty="0">
                <a:latin typeface="Carlito"/>
                <a:cs typeface="Carlito"/>
              </a:rPr>
              <a:t>Limiting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5" dirty="0">
                <a:latin typeface="Carlito"/>
                <a:cs typeface="Carlito"/>
              </a:rPr>
              <a:t>number of films </a:t>
            </a:r>
            <a:r>
              <a:rPr sz="2700" spc="-15" dirty="0">
                <a:latin typeface="Carlito"/>
                <a:cs typeface="Carlito"/>
              </a:rPr>
              <a:t>to </a:t>
            </a:r>
            <a:r>
              <a:rPr sz="2700" spc="-5" dirty="0">
                <a:latin typeface="Carlito"/>
                <a:cs typeface="Carlito"/>
              </a:rPr>
              <a:t>those </a:t>
            </a:r>
            <a:r>
              <a:rPr sz="2700" spc="-10" dirty="0">
                <a:latin typeface="Carlito"/>
                <a:cs typeface="Carlito"/>
              </a:rPr>
              <a:t>that </a:t>
            </a:r>
            <a:r>
              <a:rPr sz="2700" spc="-15" dirty="0">
                <a:latin typeface="Carlito"/>
                <a:cs typeface="Carlito"/>
              </a:rPr>
              <a:t>are  </a:t>
            </a:r>
            <a:r>
              <a:rPr sz="2700" spc="-25" dirty="0">
                <a:latin typeface="Carlito"/>
                <a:cs typeface="Carlito"/>
              </a:rPr>
              <a:t>necessary,</a:t>
            </a:r>
            <a:endParaRPr sz="2700" dirty="0">
              <a:latin typeface="Carlito"/>
              <a:cs typeface="Carlito"/>
            </a:endParaRPr>
          </a:p>
          <a:p>
            <a:pPr marL="355600" marR="5080" indent="-342900" algn="l" rtl="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rlito"/>
                <a:cs typeface="Carlito"/>
              </a:rPr>
              <a:t>Keeping </a:t>
            </a:r>
            <a:r>
              <a:rPr sz="2700" spc="-15" dirty="0">
                <a:latin typeface="Carlito"/>
                <a:cs typeface="Carlito"/>
              </a:rPr>
              <a:t>repeat </a:t>
            </a:r>
            <a:r>
              <a:rPr sz="2700" spc="-10" dirty="0">
                <a:latin typeface="Carlito"/>
                <a:cs typeface="Carlito"/>
              </a:rPr>
              <a:t>examinations </a:t>
            </a:r>
            <a:r>
              <a:rPr sz="2700" spc="-15" dirty="0">
                <a:latin typeface="Carlito"/>
                <a:cs typeface="Carlito"/>
              </a:rPr>
              <a:t>to </a:t>
            </a:r>
            <a:r>
              <a:rPr sz="2700" dirty="0">
                <a:latin typeface="Carlito"/>
                <a:cs typeface="Carlito"/>
              </a:rPr>
              <a:t>a minimum and  ensuring </a:t>
            </a:r>
            <a:r>
              <a:rPr sz="2700" spc="-10" dirty="0">
                <a:latin typeface="Carlito"/>
                <a:cs typeface="Carlito"/>
              </a:rPr>
              <a:t>that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0" dirty="0">
                <a:latin typeface="Carlito"/>
                <a:cs typeface="Carlito"/>
              </a:rPr>
              <a:t>examination </a:t>
            </a:r>
            <a:r>
              <a:rPr sz="2700" spc="-5" dirty="0">
                <a:latin typeface="Carlito"/>
                <a:cs typeface="Carlito"/>
              </a:rPr>
              <a:t>has not </a:t>
            </a:r>
            <a:r>
              <a:rPr sz="2700" spc="-10" dirty="0">
                <a:latin typeface="Carlito"/>
                <a:cs typeface="Carlito"/>
              </a:rPr>
              <a:t>already </a:t>
            </a:r>
            <a:r>
              <a:rPr sz="2700" spc="-5" dirty="0">
                <a:latin typeface="Carlito"/>
                <a:cs typeface="Carlito"/>
              </a:rPr>
              <a:t>been  </a:t>
            </a:r>
            <a:r>
              <a:rPr sz="2700" spc="-10" dirty="0">
                <a:latin typeface="Carlito"/>
                <a:cs typeface="Carlito"/>
              </a:rPr>
              <a:t>performed.</a:t>
            </a:r>
            <a:endParaRPr sz="27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890" y="461899"/>
            <a:ext cx="42329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latin typeface="Carlito"/>
                <a:cs typeface="Carlito"/>
              </a:rPr>
              <a:t>References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" y="1509941"/>
            <a:ext cx="7461250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81000" indent="-342900" algn="l" rtl="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rlito"/>
                <a:cs typeface="Carlito"/>
              </a:rPr>
              <a:t>Diagnostic </a:t>
            </a:r>
            <a:r>
              <a:rPr sz="3200" dirty="0">
                <a:latin typeface="Carlito"/>
                <a:cs typeface="Carlito"/>
              </a:rPr>
              <a:t>imaging </a:t>
            </a:r>
            <a:r>
              <a:rPr sz="3200" spc="5" dirty="0">
                <a:latin typeface="Carlito"/>
                <a:cs typeface="Carlito"/>
              </a:rPr>
              <a:t>7</a:t>
            </a:r>
            <a:r>
              <a:rPr sz="3150" spc="7" baseline="25132" dirty="0">
                <a:latin typeface="Carlito"/>
                <a:cs typeface="Carlito"/>
              </a:rPr>
              <a:t>th</a:t>
            </a:r>
            <a:r>
              <a:rPr sz="3150" spc="367" baseline="25132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edition</a:t>
            </a:r>
            <a:endParaRPr sz="3200" dirty="0">
              <a:latin typeface="Carlito"/>
              <a:cs typeface="Carlito"/>
            </a:endParaRPr>
          </a:p>
          <a:p>
            <a:pPr marL="381000" marR="3048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rlito"/>
                <a:cs typeface="Carlito"/>
              </a:rPr>
              <a:t>Bailey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40" dirty="0">
                <a:latin typeface="Carlito"/>
                <a:cs typeface="Carlito"/>
              </a:rPr>
              <a:t>Love’s </a:t>
            </a:r>
            <a:r>
              <a:rPr sz="3200" spc="-5" dirty="0">
                <a:latin typeface="Carlito"/>
                <a:cs typeface="Carlito"/>
              </a:rPr>
              <a:t>Short </a:t>
            </a:r>
            <a:r>
              <a:rPr sz="3200" spc="-10" dirty="0">
                <a:latin typeface="Carlito"/>
                <a:cs typeface="Carlito"/>
              </a:rPr>
              <a:t>Practice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35" dirty="0">
                <a:latin typeface="Carlito"/>
                <a:cs typeface="Carlito"/>
              </a:rPr>
              <a:t>Surgery,  </a:t>
            </a:r>
            <a:r>
              <a:rPr sz="3200" spc="5" dirty="0">
                <a:latin typeface="Carlito"/>
                <a:cs typeface="Carlito"/>
              </a:rPr>
              <a:t>26</a:t>
            </a:r>
            <a:r>
              <a:rPr sz="3150" spc="7" baseline="25132" dirty="0">
                <a:latin typeface="Carlito"/>
                <a:cs typeface="Carlito"/>
              </a:rPr>
              <a:t>th</a:t>
            </a:r>
            <a:r>
              <a:rPr sz="3150" spc="367" baseline="25132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edition</a:t>
            </a:r>
            <a:endParaRPr sz="3200" dirty="0">
              <a:latin typeface="Carlito"/>
              <a:cs typeface="Carlito"/>
            </a:endParaRPr>
          </a:p>
          <a:p>
            <a:pPr marL="3810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40" dirty="0">
                <a:latin typeface="Carlito"/>
                <a:cs typeface="Carlito"/>
              </a:rPr>
              <a:t>SRB’s </a:t>
            </a:r>
            <a:r>
              <a:rPr sz="3200" dirty="0">
                <a:latin typeface="Carlito"/>
                <a:cs typeface="Carlito"/>
              </a:rPr>
              <a:t>Manual of </a:t>
            </a:r>
            <a:r>
              <a:rPr sz="3200" spc="-10" dirty="0">
                <a:latin typeface="Carlito"/>
                <a:cs typeface="Carlito"/>
              </a:rPr>
              <a:t>Surgery </a:t>
            </a:r>
            <a:r>
              <a:rPr sz="3200" dirty="0">
                <a:latin typeface="Carlito"/>
                <a:cs typeface="Carlito"/>
              </a:rPr>
              <a:t>4</a:t>
            </a:r>
            <a:r>
              <a:rPr sz="3150" baseline="25132" dirty="0">
                <a:latin typeface="Carlito"/>
                <a:cs typeface="Carlito"/>
              </a:rPr>
              <a:t>th</a:t>
            </a:r>
            <a:r>
              <a:rPr sz="3150" spc="427" baseline="25132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edition</a:t>
            </a:r>
            <a:endParaRPr sz="3200" dirty="0">
              <a:latin typeface="Carlito"/>
              <a:cs typeface="Carlito"/>
            </a:endParaRPr>
          </a:p>
          <a:p>
            <a:pPr marL="381000" indent="-342900" algn="l" rtl="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rlito"/>
                <a:cs typeface="Carlito"/>
              </a:rPr>
              <a:t>Medscape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848" y="1741805"/>
            <a:ext cx="5313680" cy="353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0610" marR="5080" indent="-1058545">
              <a:lnSpc>
                <a:spcPct val="100000"/>
              </a:lnSpc>
              <a:spcBef>
                <a:spcPts val="95"/>
              </a:spcBef>
            </a:pPr>
            <a:r>
              <a:rPr sz="11500" spc="-5" dirty="0">
                <a:latin typeface="Comic Sans MS"/>
                <a:cs typeface="Comic Sans MS"/>
              </a:rPr>
              <a:t>THANK  </a:t>
            </a:r>
            <a:r>
              <a:rPr sz="11500" spc="-10" dirty="0">
                <a:latin typeface="Comic Sans MS"/>
                <a:cs typeface="Comic Sans MS"/>
              </a:rPr>
              <a:t>YOU</a:t>
            </a:r>
            <a:endParaRPr sz="115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</TotalTime>
  <Words>1185</Words>
  <Application>Microsoft Office PowerPoint</Application>
  <PresentationFormat>On-screen Show (4:3)</PresentationFormat>
  <Paragraphs>289</Paragraphs>
  <Slides>92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Apothecary</vt:lpstr>
      <vt:lpstr>Uses and Indication of  Radiological Investigation in  Surgery </vt:lpstr>
      <vt:lpstr>OUTLINE</vt:lpstr>
      <vt:lpstr>Best practice for imaging</vt:lpstr>
      <vt:lpstr>Diagnostic Modalities in Radiology</vt:lpstr>
      <vt:lpstr>Role of radiological imaging in  emergency surgical situation</vt:lpstr>
      <vt:lpstr>PowerPoint Presentation</vt:lpstr>
      <vt:lpstr>Rib # at left 4th and 5th rib</vt:lpstr>
      <vt:lpstr>Hydropneumothorax</vt:lpstr>
      <vt:lpstr>Tension pneumothorax</vt:lpstr>
      <vt:lpstr>Pneumoperitoneum</vt:lpstr>
      <vt:lpstr>Intestinal Obstruction</vt:lpstr>
      <vt:lpstr>Epidural Hematoma</vt:lpstr>
      <vt:lpstr>Subdural hematoma</vt:lpstr>
      <vt:lpstr>Pneumocephalus</vt:lpstr>
      <vt:lpstr>FAST</vt:lpstr>
      <vt:lpstr>PowerPoint Presentation</vt:lpstr>
      <vt:lpstr>PowerPoint Presentation</vt:lpstr>
      <vt:lpstr>PowerPoint Presentation</vt:lpstr>
      <vt:lpstr>PowerPoint Presentation</vt:lpstr>
      <vt:lpstr>Indication of FAST</vt:lpstr>
      <vt:lpstr>Advantages</vt:lpstr>
      <vt:lpstr>Role of Radiological Imaging in Elective  surgical situation</vt:lpstr>
      <vt:lpstr>PowerPoint Presentation</vt:lpstr>
      <vt:lpstr>Pneumothorax</vt:lpstr>
      <vt:lpstr>X-ray Abdomen/Pelvis</vt:lpstr>
      <vt:lpstr>Small Bowel Obstruction</vt:lpstr>
      <vt:lpstr>Pancreatic calcification.</vt:lpstr>
      <vt:lpstr>X-ray KUB</vt:lpstr>
      <vt:lpstr>PowerPoint Presentation</vt:lpstr>
      <vt:lpstr>Contrast x-rays for Urinary Tract</vt:lpstr>
      <vt:lpstr>IVU</vt:lpstr>
      <vt:lpstr>PowerPoint Presentation</vt:lpstr>
      <vt:lpstr>Hydronephrosis</vt:lpstr>
      <vt:lpstr>Duplex kidney</vt:lpstr>
      <vt:lpstr>Retrograde /ascending urethrography</vt:lpstr>
      <vt:lpstr>PowerPoint Presentation</vt:lpstr>
      <vt:lpstr>Urethral calculi</vt:lpstr>
      <vt:lpstr>Anterograde urethrography/MCU</vt:lpstr>
      <vt:lpstr>PowerPoint Presentation</vt:lpstr>
      <vt:lpstr>ABNORMALITIES</vt:lpstr>
      <vt:lpstr>BARIUM SERIES</vt:lpstr>
      <vt:lpstr>PowerPoint Presentation</vt:lpstr>
      <vt:lpstr>Barium Swallow</vt:lpstr>
      <vt:lpstr>Barium Swallow</vt:lpstr>
      <vt:lpstr>PowerPoint Presentation</vt:lpstr>
      <vt:lpstr>PowerPoint Presentation</vt:lpstr>
      <vt:lpstr>Barium Follow Through</vt:lpstr>
      <vt:lpstr>PowerPoint Presentation</vt:lpstr>
      <vt:lpstr>Barium Enema</vt:lpstr>
      <vt:lpstr>PowerPoint Presentation</vt:lpstr>
      <vt:lpstr>Drawbacks</vt:lpstr>
      <vt:lpstr>Other uses</vt:lpstr>
      <vt:lpstr>Ultrasonography</vt:lpstr>
      <vt:lpstr>PowerPoint Presentation</vt:lpstr>
      <vt:lpstr>Normal USG of bladder</vt:lpstr>
      <vt:lpstr>  DIAGNOSTIC USES of USG</vt:lpstr>
      <vt:lpstr>THERAPEUTIC USES</vt:lpstr>
      <vt:lpstr>PowerPoint Presentation</vt:lpstr>
      <vt:lpstr>PowerPoint Presentation</vt:lpstr>
      <vt:lpstr>Advantages of USG</vt:lpstr>
      <vt:lpstr>Doppler</vt:lpstr>
      <vt:lpstr>PowerPoint Presentation</vt:lpstr>
      <vt:lpstr>PowerPoint Presentation</vt:lpstr>
      <vt:lpstr>Computed Tomography</vt:lpstr>
      <vt:lpstr>PowerPoint Presentation</vt:lpstr>
      <vt:lpstr>PowerPoint Presentation</vt:lpstr>
      <vt:lpstr>PowerPoint Presentation</vt:lpstr>
      <vt:lpstr>Computed Tomography (CT)</vt:lpstr>
      <vt:lpstr>Advantages of CT</vt:lpstr>
      <vt:lpstr>PowerPoint Presentation</vt:lpstr>
      <vt:lpstr>PowerPoint Presentation</vt:lpstr>
      <vt:lpstr>  Plain CT vs contrast ct</vt:lpstr>
      <vt:lpstr>PowerPoint Presentation</vt:lpstr>
      <vt:lpstr>Magnetic Resonance Imaging</vt:lpstr>
      <vt:lpstr>PowerPoint Presentation</vt:lpstr>
      <vt:lpstr>PowerPoint Presentation</vt:lpstr>
      <vt:lpstr>PowerPoint Presentation</vt:lpstr>
      <vt:lpstr>PowerPoint Presentation</vt:lpstr>
      <vt:lpstr>Magnetic resonance Imaging (MRI)</vt:lpstr>
      <vt:lpstr>PowerPoint Presentation</vt:lpstr>
      <vt:lpstr>MRCP</vt:lpstr>
      <vt:lpstr>ERCP</vt:lpstr>
      <vt:lpstr>Endoscopic ultrasound</vt:lpstr>
      <vt:lpstr>Evolving use</vt:lpstr>
      <vt:lpstr>Adnvantages over USG, Xray and CT  scan</vt:lpstr>
      <vt:lpstr>Radionucliotide imaging</vt:lpstr>
      <vt:lpstr>PET scan</vt:lpstr>
      <vt:lpstr>PowerPoint Presentation</vt:lpstr>
      <vt:lpstr>PowerPoint Presentation</vt:lpstr>
      <vt:lpstr>ALARA principle: ‘as low as  reasonably achievable’</vt:lpstr>
      <vt:lpstr>References</vt:lpstr>
      <vt:lpstr>THANK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Uses and Indication of  Radiological Investigation in  Surgery</dc:title>
  <dc:creator>SH</dc:creator>
  <cp:lastModifiedBy>USER</cp:lastModifiedBy>
  <cp:revision>33</cp:revision>
  <dcterms:created xsi:type="dcterms:W3CDTF">2020-02-08T17:49:06Z</dcterms:created>
  <dcterms:modified xsi:type="dcterms:W3CDTF">2020-03-11T09:07:44Z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2020-02-08T00:00:00Z</vt:filetime>
  </property>
</Properties>
</file>